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10"/>
  </p:normalViewPr>
  <p:slideViewPr>
    <p:cSldViewPr snapToGrid="0" snapToObjects="1">
      <p:cViewPr varScale="1">
        <p:scale>
          <a:sx n="147" d="100"/>
          <a:sy n="147" d="100"/>
        </p:scale>
        <p:origin x="600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ers Gjellerup" userId="8f49f4ae-3fbb-4fe3-b784-56661c231d77" providerId="ADAL" clId="{83CB099A-4732-43DF-98AF-CC188C941C24}"/>
    <pc:docChg chg="modSld">
      <pc:chgData name="Anders Gjellerup" userId="8f49f4ae-3fbb-4fe3-b784-56661c231d77" providerId="ADAL" clId="{83CB099A-4732-43DF-98AF-CC188C941C24}" dt="2026-03-06T09:07:38.693" v="13" actId="20577"/>
      <pc:docMkLst>
        <pc:docMk/>
      </pc:docMkLst>
      <pc:sldChg chg="modSp mod">
        <pc:chgData name="Anders Gjellerup" userId="8f49f4ae-3fbb-4fe3-b784-56661c231d77" providerId="ADAL" clId="{83CB099A-4732-43DF-98AF-CC188C941C24}" dt="2026-03-06T09:07:38.693" v="13" actId="20577"/>
        <pc:sldMkLst>
          <pc:docMk/>
          <pc:sldMk cId="0" sldId="259"/>
        </pc:sldMkLst>
        <pc:spChg chg="mod">
          <ac:chgData name="Anders Gjellerup" userId="8f49f4ae-3fbb-4fe3-b784-56661c231d77" providerId="ADAL" clId="{83CB099A-4732-43DF-98AF-CC188C941C24}" dt="2026-03-06T09:07:38.693" v="13" actId="20577"/>
          <ac:spMkLst>
            <pc:docMk/>
            <pc:sldMk cId="0" sldId="259"/>
            <ac:spMk id="14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a-DK"/>
  <c:roundedCorners val="0"/>
  <c:style val="2"/>
  <c:chart>
    <c:title>
      <c:tx>
        <c:rich>
          <a:bodyPr/>
          <a:lstStyle/>
          <a:p>
            <a:pPr>
              <a:defRPr sz="900" b="0" i="0" u="none" strike="noStrike">
                <a:solidFill>
                  <a:srgbClr val="475569"/>
                </a:solidFill>
                <a:latin typeface="Arial"/>
              </a:defRPr>
            </a:pPr>
            <a:r>
              <a:rPr lang="da-DK" sz="900" b="0" i="0" u="none" strike="noStrike">
                <a:solidFill>
                  <a:srgbClr val="475569"/>
                </a:solidFill>
                <a:latin typeface="Arial"/>
              </a:rPr>
              <a:t>Prisniveau: ABG vs. markedet (indeks 100 = markedspris)</a:t>
            </a:r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Markedspris (indeks)</c:v>
                </c:pt>
              </c:strCache>
            </c:strRef>
          </c:tx>
          <c:spPr>
            <a:solidFill>
              <a:srgbClr val="CBD5E1"/>
            </a:solidFill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0" i="0" u="none" strike="noStrike">
                    <a:solidFill>
                      <a:srgbClr val="1E293B"/>
                    </a:solidFill>
                    <a:latin typeface="Arial"/>
                  </a:defRPr>
                </a:pPr>
                <a:endParaRPr lang="da-DK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Rådgivning</c:v>
                </c:pt>
                <c:pt idx="1">
                  <c:v>Projektering</c:v>
                </c:pt>
                <c:pt idx="2">
                  <c:v>Entreprise-
formidling</c:v>
                </c:pt>
                <c:pt idx="3">
                  <c:v>Samlet pakke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208-445E-9675-ACBBE857DC8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ABG (indeks)</c:v>
                </c:pt>
              </c:strCache>
            </c:strRef>
          </c:tx>
          <c:spPr>
            <a:solidFill>
              <a:srgbClr val="2E5FA3"/>
            </a:solidFill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0" i="0" u="none" strike="noStrike">
                    <a:solidFill>
                      <a:srgbClr val="1E293B"/>
                    </a:solidFill>
                    <a:latin typeface="Arial"/>
                  </a:defRPr>
                </a:pPr>
                <a:endParaRPr lang="da-DK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Rådgivning</c:v>
                </c:pt>
                <c:pt idx="1">
                  <c:v>Projektering</c:v>
                </c:pt>
                <c:pt idx="2">
                  <c:v>Entreprise-
formidling</c:v>
                </c:pt>
                <c:pt idx="3">
                  <c:v>Samlet pakke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60</c:v>
                </c:pt>
                <c:pt idx="1">
                  <c:v>75</c:v>
                </c:pt>
                <c:pt idx="2">
                  <c:v>85</c:v>
                </c:pt>
                <c:pt idx="3">
                  <c:v>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208-445E-9675-ACBBE857DC8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475569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475569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900"/>
          </a:pPr>
          <a:endParaRPr lang="en-US"/>
        </a:p>
      </c:txPr>
    </c:legend>
    <c:plotVisOnly val="1"/>
    <c:dispBlanksAs val="span"/>
    <c:showDLblsOverMax val="1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a-DK"/>
  <c:roundedCorners val="1"/>
  <c:style val="2"/>
  <c:chart>
    <c:title>
      <c:tx>
        <c:rich>
          <a:bodyPr/>
          <a:lstStyle/>
          <a:p>
            <a:pPr>
              <a:defRPr sz="900" b="0" i="0" u="none" strike="noStrike">
                <a:solidFill>
                  <a:srgbClr val="475569"/>
                </a:solidFill>
                <a:latin typeface="Arial"/>
              </a:defRPr>
            </a:pPr>
            <a:r>
              <a:rPr lang="da-DK" sz="900" b="0" i="0" u="none" strike="noStrike">
                <a:solidFill>
                  <a:srgbClr val="475569"/>
                </a:solidFill>
                <a:latin typeface="Arial"/>
              </a:rPr>
              <a:t>Typisk omkostningsfordeling (vejledende)</a:t>
            </a:r>
          </a:p>
        </c:rich>
      </c:tx>
      <c:overlay val="0"/>
    </c:title>
    <c:autoTitleDeleted val="0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Omkostningsfordeling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2E5FA3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1-B92F-4C96-8E6D-B44CF2DC80B3}"/>
              </c:ext>
            </c:extLst>
          </c:dPt>
          <c:dPt>
            <c:idx val="1"/>
            <c:bubble3D val="0"/>
            <c:spPr>
              <a:solidFill>
                <a:srgbClr val="C9A84C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3-B92F-4C96-8E6D-B44CF2DC80B3}"/>
              </c:ext>
            </c:extLst>
          </c:dPt>
          <c:dPt>
            <c:idx val="2"/>
            <c:bubble3D val="0"/>
            <c:spPr>
              <a:solidFill>
                <a:srgbClr val="0D7377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5-B92F-4C96-8E6D-B44CF2DC80B3}"/>
              </c:ext>
            </c:extLst>
          </c:dPt>
          <c:dPt>
            <c:idx val="3"/>
            <c:bubble3D val="0"/>
            <c:spPr>
              <a:solidFill>
                <a:srgbClr val="1B3A6B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7-B92F-4C96-8E6D-B44CF2DC80B3}"/>
              </c:ext>
            </c:extLst>
          </c:dPt>
          <c:dLbls>
            <c:dLbl>
              <c:idx val="0"/>
              <c:numFmt formatCode="0%" sourceLinked="0"/>
              <c:spPr/>
              <c:txPr>
                <a:bodyPr/>
                <a:lstStyle/>
                <a:p>
                  <a:pPr>
                    <a:defRPr sz="10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  <a:endParaRPr lang="da-DK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92F-4C96-8E6D-B44CF2DC80B3}"/>
                </c:ext>
              </c:extLst>
            </c:dLbl>
            <c:dLbl>
              <c:idx val="1"/>
              <c:numFmt formatCode="0%" sourceLinked="0"/>
              <c:spPr/>
              <c:txPr>
                <a:bodyPr/>
                <a:lstStyle/>
                <a:p>
                  <a:pPr>
                    <a:defRPr sz="10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  <a:endParaRPr lang="da-DK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92F-4C96-8E6D-B44CF2DC80B3}"/>
                </c:ext>
              </c:extLst>
            </c:dLbl>
            <c:dLbl>
              <c:idx val="2"/>
              <c:numFmt formatCode="0%" sourceLinked="0"/>
              <c:spPr/>
              <c:txPr>
                <a:bodyPr/>
                <a:lstStyle/>
                <a:p>
                  <a:pPr>
                    <a:defRPr sz="10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  <a:endParaRPr lang="da-DK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92F-4C96-8E6D-B44CF2DC80B3}"/>
                </c:ext>
              </c:extLst>
            </c:dLbl>
            <c:dLbl>
              <c:idx val="3"/>
              <c:numFmt formatCode="0%" sourceLinked="0"/>
              <c:spPr/>
              <c:txPr>
                <a:bodyPr/>
                <a:lstStyle/>
                <a:p>
                  <a:pPr>
                    <a:defRPr sz="10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  <a:endParaRPr lang="da-DK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B92F-4C96-8E6D-B44CF2DC80B3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endParaRPr lang="da-DK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Rådgivning &amp; Projektering</c:v>
                </c:pt>
                <c:pt idx="1">
                  <c:v>Myndighedsbehandling</c:v>
                </c:pt>
                <c:pt idx="2">
                  <c:v>Teknikere (ingeniør mv.)</c:v>
                </c:pt>
                <c:pt idx="3">
                  <c:v>Entrepriseformidling (5%)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25</c:v>
                </c:pt>
                <c:pt idx="1">
                  <c:v>15</c:v>
                </c:pt>
                <c:pt idx="2">
                  <c:v>20</c:v>
                </c:pt>
                <c:pt idx="3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B92F-4C96-8E6D-B44CF2DC80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55"/>
      </c:doughnutChart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800"/>
          </a:pPr>
          <a:endParaRPr lang="en-US"/>
        </a:p>
      </c:txPr>
    </c:legend>
    <c:plotVisOnly val="1"/>
    <c:dispBlanksAs val="span"/>
    <c:showDLblsOverMax val="1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2159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B3A6B"/>
          </a:solidFill>
          <a:ln/>
        </p:spPr>
        <p:txBody>
          <a:bodyPr/>
          <a:lstStyle/>
          <a:p>
            <a:endParaRPr lang="da-DK"/>
          </a:p>
        </p:txBody>
      </p:sp>
      <p:sp>
        <p:nvSpPr>
          <p:cNvPr id="3" name="Shape 1"/>
          <p:cNvSpPr/>
          <p:nvPr/>
        </p:nvSpPr>
        <p:spPr>
          <a:xfrm>
            <a:off x="5029200" y="0"/>
            <a:ext cx="4114800" cy="5143500"/>
          </a:xfrm>
          <a:prstGeom prst="rect">
            <a:avLst/>
          </a:prstGeom>
          <a:solidFill>
            <a:srgbClr val="1B3A6B">
              <a:alpha val="70000"/>
            </a:srgbClr>
          </a:solidFill>
          <a:ln/>
        </p:spPr>
        <p:txBody>
          <a:bodyPr/>
          <a:lstStyle/>
          <a:p>
            <a:endParaRPr lang="da-DK"/>
          </a:p>
        </p:txBody>
      </p:sp>
      <p:sp>
        <p:nvSpPr>
          <p:cNvPr id="4" name="Shape 2"/>
          <p:cNvSpPr/>
          <p:nvPr/>
        </p:nvSpPr>
        <p:spPr>
          <a:xfrm>
            <a:off x="640080" y="1097280"/>
            <a:ext cx="73152" cy="2377440"/>
          </a:xfrm>
          <a:prstGeom prst="rect">
            <a:avLst/>
          </a:prstGeom>
          <a:solidFill>
            <a:srgbClr val="C9A84C"/>
          </a:solidFill>
          <a:ln/>
        </p:spPr>
        <p:txBody>
          <a:bodyPr/>
          <a:lstStyle/>
          <a:p>
            <a:endParaRPr lang="da-DK"/>
          </a:p>
        </p:txBody>
      </p:sp>
      <p:sp>
        <p:nvSpPr>
          <p:cNvPr id="5" name="Text 3"/>
          <p:cNvSpPr/>
          <p:nvPr/>
        </p:nvSpPr>
        <p:spPr>
          <a:xfrm>
            <a:off x="822960" y="1051560"/>
            <a:ext cx="3657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ABG</a:t>
            </a:r>
            <a:endParaRPr lang="en-US" sz="5400" dirty="0"/>
          </a:p>
        </p:txBody>
      </p:sp>
      <p:sp>
        <p:nvSpPr>
          <p:cNvPr id="6" name="Text 4"/>
          <p:cNvSpPr/>
          <p:nvPr/>
        </p:nvSpPr>
        <p:spPr>
          <a:xfrm>
            <a:off x="822960" y="1874520"/>
            <a:ext cx="4023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C9A84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RÅDGIVNING &amp; ENTREPRISEFORMIDLING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822960" y="2377440"/>
            <a:ext cx="4023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Rådgivning · Projektering · Entrepriseformidling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640080" y="3200400"/>
            <a:ext cx="4114800" cy="685800"/>
          </a:xfrm>
          <a:prstGeom prst="rect">
            <a:avLst/>
          </a:prstGeom>
          <a:solidFill>
            <a:srgbClr val="C9A84C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da-DK"/>
          </a:p>
        </p:txBody>
      </p:sp>
      <p:sp>
        <p:nvSpPr>
          <p:cNvPr id="9" name="Text 7"/>
          <p:cNvSpPr/>
          <p:nvPr/>
        </p:nvSpPr>
        <p:spPr>
          <a:xfrm>
            <a:off x="640080" y="3200400"/>
            <a:ext cx="41148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B3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 års erfaring i byggebranchen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457200" y="4297680"/>
            <a:ext cx="2560320" cy="731520"/>
          </a:xfrm>
          <a:prstGeom prst="rect">
            <a:avLst/>
          </a:prstGeom>
          <a:solidFill>
            <a:srgbClr val="FFFFFF">
              <a:alpha val="15000"/>
            </a:srgbClr>
          </a:solidFill>
          <a:ln/>
        </p:spPr>
        <p:txBody>
          <a:bodyPr/>
          <a:lstStyle/>
          <a:p>
            <a:endParaRPr lang="da-DK"/>
          </a:p>
        </p:txBody>
      </p:sp>
      <p:sp>
        <p:nvSpPr>
          <p:cNvPr id="11" name="Text 9"/>
          <p:cNvSpPr/>
          <p:nvPr/>
        </p:nvSpPr>
        <p:spPr>
          <a:xfrm>
            <a:off x="457200" y="4315968"/>
            <a:ext cx="2560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457200" y="461772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Faser</a:t>
            </a:r>
            <a:endParaRPr lang="en-US" sz="800" dirty="0"/>
          </a:p>
        </p:txBody>
      </p:sp>
      <p:sp>
        <p:nvSpPr>
          <p:cNvPr id="13" name="Shape 11"/>
          <p:cNvSpPr/>
          <p:nvPr/>
        </p:nvSpPr>
        <p:spPr>
          <a:xfrm>
            <a:off x="3291840" y="4297680"/>
            <a:ext cx="2560320" cy="731520"/>
          </a:xfrm>
          <a:prstGeom prst="rect">
            <a:avLst/>
          </a:prstGeom>
          <a:solidFill>
            <a:srgbClr val="FFFFFF">
              <a:alpha val="15000"/>
            </a:srgbClr>
          </a:solidFill>
          <a:ln/>
        </p:spPr>
        <p:txBody>
          <a:bodyPr/>
          <a:lstStyle/>
          <a:p>
            <a:endParaRPr lang="da-DK"/>
          </a:p>
        </p:txBody>
      </p:sp>
      <p:sp>
        <p:nvSpPr>
          <p:cNvPr id="14" name="Text 12"/>
          <p:cNvSpPr/>
          <p:nvPr/>
        </p:nvSpPr>
        <p:spPr>
          <a:xfrm>
            <a:off x="3291840" y="4315968"/>
            <a:ext cx="2560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5%</a:t>
            </a:r>
            <a:endParaRPr lang="en-US" sz="2000" dirty="0"/>
          </a:p>
        </p:txBody>
      </p:sp>
      <p:sp>
        <p:nvSpPr>
          <p:cNvPr id="15" name="Text 13"/>
          <p:cNvSpPr/>
          <p:nvPr/>
        </p:nvSpPr>
        <p:spPr>
          <a:xfrm>
            <a:off x="3291840" y="461772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Honorar ved formidling</a:t>
            </a:r>
            <a:endParaRPr lang="en-US" sz="800" dirty="0"/>
          </a:p>
        </p:txBody>
      </p:sp>
      <p:sp>
        <p:nvSpPr>
          <p:cNvPr id="16" name="Shape 14"/>
          <p:cNvSpPr/>
          <p:nvPr/>
        </p:nvSpPr>
        <p:spPr>
          <a:xfrm>
            <a:off x="6126480" y="4297680"/>
            <a:ext cx="2560320" cy="731520"/>
          </a:xfrm>
          <a:prstGeom prst="rect">
            <a:avLst/>
          </a:prstGeom>
          <a:solidFill>
            <a:srgbClr val="FFFFFF">
              <a:alpha val="15000"/>
            </a:srgbClr>
          </a:solidFill>
          <a:ln/>
        </p:spPr>
        <p:txBody>
          <a:bodyPr/>
          <a:lstStyle/>
          <a:p>
            <a:endParaRPr lang="da-DK"/>
          </a:p>
        </p:txBody>
      </p:sp>
      <p:sp>
        <p:nvSpPr>
          <p:cNvPr id="17" name="Text 15"/>
          <p:cNvSpPr/>
          <p:nvPr/>
        </p:nvSpPr>
        <p:spPr>
          <a:xfrm>
            <a:off x="6126480" y="4315968"/>
            <a:ext cx="2560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20+</a:t>
            </a:r>
            <a:endParaRPr lang="en-US" sz="2000" dirty="0"/>
          </a:p>
        </p:txBody>
      </p:sp>
      <p:sp>
        <p:nvSpPr>
          <p:cNvPr id="18" name="Text 16"/>
          <p:cNvSpPr/>
          <p:nvPr/>
        </p:nvSpPr>
        <p:spPr>
          <a:xfrm>
            <a:off x="6126480" y="461772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Års erfaring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B3A6B"/>
          </a:solidFill>
          <a:ln/>
        </p:spPr>
        <p:txBody>
          <a:bodyPr/>
          <a:lstStyle/>
          <a:p>
            <a:endParaRPr lang="da-DK"/>
          </a:p>
        </p:txBody>
      </p:sp>
      <p:sp>
        <p:nvSpPr>
          <p:cNvPr id="3" name="Text 1"/>
          <p:cNvSpPr/>
          <p:nvPr/>
        </p:nvSpPr>
        <p:spPr>
          <a:xfrm>
            <a:off x="457200" y="0"/>
            <a:ext cx="82296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HVAD TILBYDER ABG?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0" y="1005840"/>
            <a:ext cx="3474720" cy="4137660"/>
          </a:xfrm>
          <a:prstGeom prst="rect">
            <a:avLst/>
          </a:prstGeom>
          <a:solidFill>
            <a:srgbClr val="1B3A6B"/>
          </a:solidFill>
          <a:ln/>
        </p:spPr>
        <p:txBody>
          <a:bodyPr/>
          <a:lstStyle/>
          <a:p>
            <a:endParaRPr lang="da-DK"/>
          </a:p>
        </p:txBody>
      </p:sp>
      <p:sp>
        <p:nvSpPr>
          <p:cNvPr id="5" name="Shape 3"/>
          <p:cNvSpPr/>
          <p:nvPr/>
        </p:nvSpPr>
        <p:spPr>
          <a:xfrm>
            <a:off x="0" y="1005840"/>
            <a:ext cx="3474720" cy="0"/>
          </a:xfrm>
          <a:prstGeom prst="line">
            <a:avLst/>
          </a:prstGeom>
          <a:noFill/>
          <a:ln w="6350">
            <a:solidFill>
              <a:srgbClr val="2E5FA3"/>
            </a:solidFill>
            <a:prstDash val="solid"/>
          </a:ln>
        </p:spPr>
        <p:txBody>
          <a:bodyPr/>
          <a:lstStyle/>
          <a:p>
            <a:endParaRPr lang="da-DK"/>
          </a:p>
        </p:txBody>
      </p:sp>
      <p:sp>
        <p:nvSpPr>
          <p:cNvPr id="6" name="Shape 4"/>
          <p:cNvSpPr/>
          <p:nvPr/>
        </p:nvSpPr>
        <p:spPr>
          <a:xfrm>
            <a:off x="0" y="1691640"/>
            <a:ext cx="3474720" cy="0"/>
          </a:xfrm>
          <a:prstGeom prst="line">
            <a:avLst/>
          </a:prstGeom>
          <a:noFill/>
          <a:ln w="6350">
            <a:solidFill>
              <a:srgbClr val="2E5FA3"/>
            </a:solidFill>
            <a:prstDash val="solid"/>
          </a:ln>
        </p:spPr>
        <p:txBody>
          <a:bodyPr/>
          <a:lstStyle/>
          <a:p>
            <a:endParaRPr lang="da-DK"/>
          </a:p>
        </p:txBody>
      </p:sp>
      <p:sp>
        <p:nvSpPr>
          <p:cNvPr id="7" name="Shape 5"/>
          <p:cNvSpPr/>
          <p:nvPr/>
        </p:nvSpPr>
        <p:spPr>
          <a:xfrm>
            <a:off x="0" y="2377440"/>
            <a:ext cx="3474720" cy="0"/>
          </a:xfrm>
          <a:prstGeom prst="line">
            <a:avLst/>
          </a:prstGeom>
          <a:noFill/>
          <a:ln w="6350">
            <a:solidFill>
              <a:srgbClr val="2E5FA3"/>
            </a:solidFill>
            <a:prstDash val="solid"/>
          </a:ln>
        </p:spPr>
        <p:txBody>
          <a:bodyPr/>
          <a:lstStyle/>
          <a:p>
            <a:endParaRPr lang="da-DK"/>
          </a:p>
        </p:txBody>
      </p:sp>
      <p:sp>
        <p:nvSpPr>
          <p:cNvPr id="8" name="Shape 6"/>
          <p:cNvSpPr/>
          <p:nvPr/>
        </p:nvSpPr>
        <p:spPr>
          <a:xfrm>
            <a:off x="0" y="3063240"/>
            <a:ext cx="3474720" cy="0"/>
          </a:xfrm>
          <a:prstGeom prst="line">
            <a:avLst/>
          </a:prstGeom>
          <a:noFill/>
          <a:ln w="6350">
            <a:solidFill>
              <a:srgbClr val="2E5FA3"/>
            </a:solidFill>
            <a:prstDash val="solid"/>
          </a:ln>
        </p:spPr>
        <p:txBody>
          <a:bodyPr/>
          <a:lstStyle/>
          <a:p>
            <a:endParaRPr lang="da-DK"/>
          </a:p>
        </p:txBody>
      </p:sp>
      <p:sp>
        <p:nvSpPr>
          <p:cNvPr id="9" name="Shape 7"/>
          <p:cNvSpPr/>
          <p:nvPr/>
        </p:nvSpPr>
        <p:spPr>
          <a:xfrm>
            <a:off x="0" y="3749040"/>
            <a:ext cx="3474720" cy="0"/>
          </a:xfrm>
          <a:prstGeom prst="line">
            <a:avLst/>
          </a:prstGeom>
          <a:noFill/>
          <a:ln w="6350">
            <a:solidFill>
              <a:srgbClr val="2E5FA3"/>
            </a:solidFill>
            <a:prstDash val="solid"/>
          </a:ln>
        </p:spPr>
        <p:txBody>
          <a:bodyPr/>
          <a:lstStyle/>
          <a:p>
            <a:endParaRPr lang="da-DK"/>
          </a:p>
        </p:txBody>
      </p:sp>
      <p:sp>
        <p:nvSpPr>
          <p:cNvPr id="10" name="Shape 8"/>
          <p:cNvSpPr/>
          <p:nvPr/>
        </p:nvSpPr>
        <p:spPr>
          <a:xfrm>
            <a:off x="0" y="4434840"/>
            <a:ext cx="3474720" cy="0"/>
          </a:xfrm>
          <a:prstGeom prst="line">
            <a:avLst/>
          </a:prstGeom>
          <a:noFill/>
          <a:ln w="6350">
            <a:solidFill>
              <a:srgbClr val="2E5FA3"/>
            </a:solidFill>
            <a:prstDash val="solid"/>
          </a:ln>
        </p:spPr>
        <p:txBody>
          <a:bodyPr/>
          <a:lstStyle/>
          <a:p>
            <a:endParaRPr lang="da-DK"/>
          </a:p>
        </p:txBody>
      </p:sp>
      <p:sp>
        <p:nvSpPr>
          <p:cNvPr id="11" name="Shape 9"/>
          <p:cNvSpPr/>
          <p:nvPr/>
        </p:nvSpPr>
        <p:spPr>
          <a:xfrm>
            <a:off x="0" y="1005840"/>
            <a:ext cx="0" cy="4137660"/>
          </a:xfrm>
          <a:prstGeom prst="line">
            <a:avLst/>
          </a:prstGeom>
          <a:noFill/>
          <a:ln w="6350">
            <a:solidFill>
              <a:srgbClr val="2E5FA3"/>
            </a:solidFill>
            <a:prstDash val="solid"/>
          </a:ln>
        </p:spPr>
        <p:txBody>
          <a:bodyPr/>
          <a:lstStyle/>
          <a:p>
            <a:endParaRPr lang="da-DK"/>
          </a:p>
        </p:txBody>
      </p:sp>
      <p:sp>
        <p:nvSpPr>
          <p:cNvPr id="12" name="Shape 10"/>
          <p:cNvSpPr/>
          <p:nvPr/>
        </p:nvSpPr>
        <p:spPr>
          <a:xfrm>
            <a:off x="694944" y="1005840"/>
            <a:ext cx="0" cy="4137660"/>
          </a:xfrm>
          <a:prstGeom prst="line">
            <a:avLst/>
          </a:prstGeom>
          <a:noFill/>
          <a:ln w="6350">
            <a:solidFill>
              <a:srgbClr val="2E5FA3"/>
            </a:solidFill>
            <a:prstDash val="solid"/>
          </a:ln>
        </p:spPr>
        <p:txBody>
          <a:bodyPr/>
          <a:lstStyle/>
          <a:p>
            <a:endParaRPr lang="da-DK"/>
          </a:p>
        </p:txBody>
      </p:sp>
      <p:sp>
        <p:nvSpPr>
          <p:cNvPr id="13" name="Shape 11"/>
          <p:cNvSpPr/>
          <p:nvPr/>
        </p:nvSpPr>
        <p:spPr>
          <a:xfrm>
            <a:off x="1389888" y="1005840"/>
            <a:ext cx="0" cy="4137660"/>
          </a:xfrm>
          <a:prstGeom prst="line">
            <a:avLst/>
          </a:prstGeom>
          <a:noFill/>
          <a:ln w="6350">
            <a:solidFill>
              <a:srgbClr val="2E5FA3"/>
            </a:solidFill>
            <a:prstDash val="solid"/>
          </a:ln>
        </p:spPr>
        <p:txBody>
          <a:bodyPr/>
          <a:lstStyle/>
          <a:p>
            <a:endParaRPr lang="da-DK"/>
          </a:p>
        </p:txBody>
      </p:sp>
      <p:sp>
        <p:nvSpPr>
          <p:cNvPr id="14" name="Shape 12"/>
          <p:cNvSpPr/>
          <p:nvPr/>
        </p:nvSpPr>
        <p:spPr>
          <a:xfrm>
            <a:off x="2084832" y="1005840"/>
            <a:ext cx="0" cy="4137660"/>
          </a:xfrm>
          <a:prstGeom prst="line">
            <a:avLst/>
          </a:prstGeom>
          <a:noFill/>
          <a:ln w="6350">
            <a:solidFill>
              <a:srgbClr val="2E5FA3"/>
            </a:solidFill>
            <a:prstDash val="solid"/>
          </a:ln>
        </p:spPr>
        <p:txBody>
          <a:bodyPr/>
          <a:lstStyle/>
          <a:p>
            <a:endParaRPr lang="da-DK"/>
          </a:p>
        </p:txBody>
      </p:sp>
      <p:sp>
        <p:nvSpPr>
          <p:cNvPr id="15" name="Shape 13"/>
          <p:cNvSpPr/>
          <p:nvPr/>
        </p:nvSpPr>
        <p:spPr>
          <a:xfrm>
            <a:off x="2779776" y="1005840"/>
            <a:ext cx="0" cy="4137660"/>
          </a:xfrm>
          <a:prstGeom prst="line">
            <a:avLst/>
          </a:prstGeom>
          <a:noFill/>
          <a:ln w="6350">
            <a:solidFill>
              <a:srgbClr val="2E5FA3"/>
            </a:solidFill>
            <a:prstDash val="solid"/>
          </a:ln>
        </p:spPr>
        <p:txBody>
          <a:bodyPr/>
          <a:lstStyle/>
          <a:p>
            <a:endParaRPr lang="da-DK"/>
          </a:p>
        </p:txBody>
      </p:sp>
      <p:sp>
        <p:nvSpPr>
          <p:cNvPr id="16" name="Shape 14"/>
          <p:cNvSpPr/>
          <p:nvPr/>
        </p:nvSpPr>
        <p:spPr>
          <a:xfrm>
            <a:off x="3474720" y="1005840"/>
            <a:ext cx="0" cy="4137660"/>
          </a:xfrm>
          <a:prstGeom prst="line">
            <a:avLst/>
          </a:prstGeom>
          <a:noFill/>
          <a:ln w="6350">
            <a:solidFill>
              <a:srgbClr val="2E5FA3"/>
            </a:solidFill>
            <a:prstDash val="solid"/>
          </a:ln>
        </p:spPr>
        <p:txBody>
          <a:bodyPr/>
          <a:lstStyle/>
          <a:p>
            <a:endParaRPr lang="da-DK"/>
          </a:p>
        </p:txBody>
      </p:sp>
      <p:sp>
        <p:nvSpPr>
          <p:cNvPr id="17" name="Shape 15"/>
          <p:cNvSpPr/>
          <p:nvPr/>
        </p:nvSpPr>
        <p:spPr>
          <a:xfrm>
            <a:off x="0" y="1005840"/>
            <a:ext cx="3474720" cy="54864"/>
          </a:xfrm>
          <a:prstGeom prst="rect">
            <a:avLst/>
          </a:prstGeom>
          <a:solidFill>
            <a:srgbClr val="C9A84C"/>
          </a:solidFill>
          <a:ln/>
        </p:spPr>
        <p:txBody>
          <a:bodyPr/>
          <a:lstStyle/>
          <a:p>
            <a:endParaRPr lang="da-DK"/>
          </a:p>
        </p:txBody>
      </p:sp>
      <p:sp>
        <p:nvSpPr>
          <p:cNvPr id="18" name="Shape 16"/>
          <p:cNvSpPr/>
          <p:nvPr/>
        </p:nvSpPr>
        <p:spPr>
          <a:xfrm>
            <a:off x="502920" y="2606040"/>
            <a:ext cx="2468880" cy="1645920"/>
          </a:xfrm>
          <a:prstGeom prst="rect">
            <a:avLst/>
          </a:prstGeom>
          <a:solidFill>
            <a:srgbClr val="FFFFFF">
              <a:alpha val="10000"/>
            </a:srgbClr>
          </a:solidFill>
          <a:ln w="1905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da-DK"/>
          </a:p>
        </p:txBody>
      </p:sp>
      <p:sp>
        <p:nvSpPr>
          <p:cNvPr id="19" name="Shape 17"/>
          <p:cNvSpPr/>
          <p:nvPr/>
        </p:nvSpPr>
        <p:spPr>
          <a:xfrm>
            <a:off x="502920" y="2606040"/>
            <a:ext cx="1234440" cy="0"/>
          </a:xfrm>
          <a:prstGeom prst="line">
            <a:avLst/>
          </a:prstGeom>
          <a:noFill/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da-DK"/>
          </a:p>
        </p:txBody>
      </p:sp>
      <p:sp>
        <p:nvSpPr>
          <p:cNvPr id="20" name="Shape 18"/>
          <p:cNvSpPr/>
          <p:nvPr/>
        </p:nvSpPr>
        <p:spPr>
          <a:xfrm>
            <a:off x="274320" y="2606040"/>
            <a:ext cx="1463040" cy="0"/>
          </a:xfrm>
          <a:prstGeom prst="line">
            <a:avLst/>
          </a:prstGeom>
          <a:noFill/>
          <a:ln w="1905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da-DK"/>
          </a:p>
        </p:txBody>
      </p:sp>
      <p:sp>
        <p:nvSpPr>
          <p:cNvPr id="21" name="Shape 19"/>
          <p:cNvSpPr/>
          <p:nvPr/>
        </p:nvSpPr>
        <p:spPr>
          <a:xfrm>
            <a:off x="1737360" y="1920240"/>
            <a:ext cx="1463040" cy="685800"/>
          </a:xfrm>
          <a:prstGeom prst="line">
            <a:avLst/>
          </a:prstGeom>
          <a:noFill/>
          <a:ln w="1905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da-DK"/>
          </a:p>
        </p:txBody>
      </p:sp>
      <p:sp>
        <p:nvSpPr>
          <p:cNvPr id="22" name="Shape 20"/>
          <p:cNvSpPr/>
          <p:nvPr/>
        </p:nvSpPr>
        <p:spPr>
          <a:xfrm>
            <a:off x="274320" y="2606040"/>
            <a:ext cx="2651760" cy="0"/>
          </a:xfrm>
          <a:prstGeom prst="line">
            <a:avLst/>
          </a:prstGeom>
          <a:noFill/>
          <a:ln w="1905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da-DK"/>
          </a:p>
        </p:txBody>
      </p:sp>
      <p:sp>
        <p:nvSpPr>
          <p:cNvPr id="23" name="Shape 21"/>
          <p:cNvSpPr/>
          <p:nvPr/>
        </p:nvSpPr>
        <p:spPr>
          <a:xfrm>
            <a:off x="1508760" y="3520440"/>
            <a:ext cx="457200" cy="731520"/>
          </a:xfrm>
          <a:prstGeom prst="rect">
            <a:avLst/>
          </a:prstGeom>
          <a:solidFill>
            <a:srgbClr val="C9A84C">
              <a:alpha val="60000"/>
            </a:srgbClr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da-DK"/>
          </a:p>
        </p:txBody>
      </p:sp>
      <p:sp>
        <p:nvSpPr>
          <p:cNvPr id="24" name="Shape 22"/>
          <p:cNvSpPr/>
          <p:nvPr/>
        </p:nvSpPr>
        <p:spPr>
          <a:xfrm>
            <a:off x="777240" y="2926080"/>
            <a:ext cx="502920" cy="411480"/>
          </a:xfrm>
          <a:prstGeom prst="rect">
            <a:avLst/>
          </a:prstGeom>
          <a:solidFill>
            <a:srgbClr val="D6E4F0">
              <a:alpha val="50000"/>
            </a:srgbClr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da-DK"/>
          </a:p>
        </p:txBody>
      </p:sp>
      <p:sp>
        <p:nvSpPr>
          <p:cNvPr id="25" name="Shape 23"/>
          <p:cNvSpPr/>
          <p:nvPr/>
        </p:nvSpPr>
        <p:spPr>
          <a:xfrm>
            <a:off x="2194560" y="2926080"/>
            <a:ext cx="502920" cy="411480"/>
          </a:xfrm>
          <a:prstGeom prst="rect">
            <a:avLst/>
          </a:prstGeom>
          <a:solidFill>
            <a:srgbClr val="D6E4F0">
              <a:alpha val="50000"/>
            </a:srgbClr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da-DK"/>
          </a:p>
        </p:txBody>
      </p:sp>
      <p:sp>
        <p:nvSpPr>
          <p:cNvPr id="26" name="Shape 24"/>
          <p:cNvSpPr/>
          <p:nvPr/>
        </p:nvSpPr>
        <p:spPr>
          <a:xfrm>
            <a:off x="228600" y="4343400"/>
            <a:ext cx="3017520" cy="0"/>
          </a:xfrm>
          <a:prstGeom prst="line">
            <a:avLst/>
          </a:prstGeom>
          <a:noFill/>
          <a:ln w="9525">
            <a:solidFill>
              <a:srgbClr val="CADCFC"/>
            </a:solidFill>
            <a:prstDash val="solid"/>
          </a:ln>
        </p:spPr>
        <p:txBody>
          <a:bodyPr/>
          <a:lstStyle/>
          <a:p>
            <a:endParaRPr lang="da-DK"/>
          </a:p>
        </p:txBody>
      </p:sp>
      <p:sp>
        <p:nvSpPr>
          <p:cNvPr id="27" name="Shape 25"/>
          <p:cNvSpPr/>
          <p:nvPr/>
        </p:nvSpPr>
        <p:spPr>
          <a:xfrm>
            <a:off x="228600" y="4279392"/>
            <a:ext cx="0" cy="128016"/>
          </a:xfrm>
          <a:prstGeom prst="line">
            <a:avLst/>
          </a:prstGeom>
          <a:noFill/>
          <a:ln w="9525">
            <a:solidFill>
              <a:srgbClr val="CADCFC"/>
            </a:solidFill>
            <a:prstDash val="solid"/>
          </a:ln>
        </p:spPr>
        <p:txBody>
          <a:bodyPr/>
          <a:lstStyle/>
          <a:p>
            <a:endParaRPr lang="da-DK"/>
          </a:p>
        </p:txBody>
      </p:sp>
      <p:sp>
        <p:nvSpPr>
          <p:cNvPr id="28" name="Shape 26"/>
          <p:cNvSpPr/>
          <p:nvPr/>
        </p:nvSpPr>
        <p:spPr>
          <a:xfrm>
            <a:off x="3246120" y="4279392"/>
            <a:ext cx="0" cy="128016"/>
          </a:xfrm>
          <a:prstGeom prst="line">
            <a:avLst/>
          </a:prstGeom>
          <a:noFill/>
          <a:ln w="9525">
            <a:solidFill>
              <a:srgbClr val="CADCFC"/>
            </a:solidFill>
            <a:prstDash val="solid"/>
          </a:ln>
        </p:spPr>
        <p:txBody>
          <a:bodyPr/>
          <a:lstStyle/>
          <a:p>
            <a:endParaRPr lang="da-DK"/>
          </a:p>
        </p:txBody>
      </p:sp>
      <p:sp>
        <p:nvSpPr>
          <p:cNvPr id="29" name="Text 27"/>
          <p:cNvSpPr/>
          <p:nvPr/>
        </p:nvSpPr>
        <p:spPr>
          <a:xfrm>
            <a:off x="1463040" y="4279392"/>
            <a:ext cx="640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00" i="1" dirty="0">
                <a:solidFill>
                  <a:srgbClr val="CADCFC"/>
                </a:solidFill>
              </a:rPr>
              <a:t>42 m²</a:t>
            </a:r>
            <a:endParaRPr lang="en-US" sz="700" dirty="0"/>
          </a:p>
        </p:txBody>
      </p:sp>
      <p:pic>
        <p:nvPicPr>
          <p:cNvPr id="30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160" y="1143000"/>
            <a:ext cx="320040" cy="320040"/>
          </a:xfrm>
          <a:prstGeom prst="rect">
            <a:avLst/>
          </a:prstGeom>
        </p:spPr>
      </p:pic>
      <p:sp>
        <p:nvSpPr>
          <p:cNvPr id="31" name="Shape 28"/>
          <p:cNvSpPr/>
          <p:nvPr/>
        </p:nvSpPr>
        <p:spPr>
          <a:xfrm>
            <a:off x="0" y="4553712"/>
            <a:ext cx="3474720" cy="589788"/>
          </a:xfrm>
          <a:prstGeom prst="rect">
            <a:avLst/>
          </a:prstGeom>
          <a:solidFill>
            <a:srgbClr val="1B3A6B">
              <a:alpha val="80000"/>
            </a:srgbClr>
          </a:solidFill>
          <a:ln/>
        </p:spPr>
        <p:txBody>
          <a:bodyPr/>
          <a:lstStyle/>
          <a:p>
            <a:endParaRPr lang="da-DK"/>
          </a:p>
        </p:txBody>
      </p:sp>
      <p:sp>
        <p:nvSpPr>
          <p:cNvPr id="32" name="Text 29"/>
          <p:cNvSpPr/>
          <p:nvPr/>
        </p:nvSpPr>
        <p:spPr>
          <a:xfrm>
            <a:off x="137160" y="4553712"/>
            <a:ext cx="3200400" cy="5897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Én kontakt.</a:t>
            </a:r>
            <a:endParaRPr lang="en-US" sz="950" dirty="0"/>
          </a:p>
          <a:p>
            <a:pPr marL="0" indent="0">
              <a:buNone/>
            </a:pPr>
            <a:r>
              <a:rPr lang="en-US" sz="95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Fra første skitse til nøglefærdig entreprise.</a:t>
            </a:r>
            <a:endParaRPr lang="en-US" sz="950" dirty="0"/>
          </a:p>
        </p:txBody>
      </p:sp>
      <p:sp>
        <p:nvSpPr>
          <p:cNvPr id="33" name="Shape 30"/>
          <p:cNvSpPr/>
          <p:nvPr/>
        </p:nvSpPr>
        <p:spPr>
          <a:xfrm>
            <a:off x="3749040" y="1188720"/>
            <a:ext cx="5120640" cy="109728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da-DK"/>
          </a:p>
        </p:txBody>
      </p:sp>
      <p:sp>
        <p:nvSpPr>
          <p:cNvPr id="34" name="Shape 31"/>
          <p:cNvSpPr/>
          <p:nvPr/>
        </p:nvSpPr>
        <p:spPr>
          <a:xfrm>
            <a:off x="3749040" y="1188720"/>
            <a:ext cx="502920" cy="1097280"/>
          </a:xfrm>
          <a:prstGeom prst="rect">
            <a:avLst/>
          </a:prstGeom>
          <a:solidFill>
            <a:srgbClr val="2E5FA3"/>
          </a:solidFill>
          <a:ln/>
        </p:spPr>
        <p:txBody>
          <a:bodyPr/>
          <a:lstStyle/>
          <a:p>
            <a:endParaRPr lang="da-DK"/>
          </a:p>
        </p:txBody>
      </p:sp>
      <p:pic>
        <p:nvPicPr>
          <p:cNvPr id="35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94760" y="1463040"/>
            <a:ext cx="411480" cy="411480"/>
          </a:xfrm>
          <a:prstGeom prst="rect">
            <a:avLst/>
          </a:prstGeom>
        </p:spPr>
      </p:pic>
      <p:sp>
        <p:nvSpPr>
          <p:cNvPr id="36" name="Text 32"/>
          <p:cNvSpPr/>
          <p:nvPr/>
        </p:nvSpPr>
        <p:spPr>
          <a:xfrm>
            <a:off x="4343400" y="1280160"/>
            <a:ext cx="4389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B3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Rådgivning</a:t>
            </a:r>
            <a:endParaRPr lang="en-US" sz="1200" dirty="0"/>
          </a:p>
        </p:txBody>
      </p:sp>
      <p:sp>
        <p:nvSpPr>
          <p:cNvPr id="37" name="Text 33"/>
          <p:cNvSpPr/>
          <p:nvPr/>
        </p:nvSpPr>
        <p:spPr>
          <a:xfrm>
            <a:off x="4343400" y="1600200"/>
            <a:ext cx="43891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Budgetskitse, realitetstjek og skitseprojekt – klar og ærlig vejledning fra dag ét.</a:t>
            </a:r>
            <a:endParaRPr lang="en-US" sz="950" dirty="0"/>
          </a:p>
        </p:txBody>
      </p:sp>
      <p:sp>
        <p:nvSpPr>
          <p:cNvPr id="38" name="Shape 34"/>
          <p:cNvSpPr/>
          <p:nvPr/>
        </p:nvSpPr>
        <p:spPr>
          <a:xfrm>
            <a:off x="3749040" y="2468880"/>
            <a:ext cx="5120640" cy="109728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da-DK"/>
          </a:p>
        </p:txBody>
      </p:sp>
      <p:sp>
        <p:nvSpPr>
          <p:cNvPr id="39" name="Shape 35"/>
          <p:cNvSpPr/>
          <p:nvPr/>
        </p:nvSpPr>
        <p:spPr>
          <a:xfrm>
            <a:off x="3749040" y="2468880"/>
            <a:ext cx="502920" cy="1097280"/>
          </a:xfrm>
          <a:prstGeom prst="rect">
            <a:avLst/>
          </a:prstGeom>
          <a:solidFill>
            <a:srgbClr val="2E5FA3"/>
          </a:solidFill>
          <a:ln/>
        </p:spPr>
        <p:txBody>
          <a:bodyPr/>
          <a:lstStyle/>
          <a:p>
            <a:endParaRPr lang="da-DK"/>
          </a:p>
        </p:txBody>
      </p:sp>
      <p:pic>
        <p:nvPicPr>
          <p:cNvPr id="40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94760" y="2743200"/>
            <a:ext cx="411480" cy="411480"/>
          </a:xfrm>
          <a:prstGeom prst="rect">
            <a:avLst/>
          </a:prstGeom>
        </p:spPr>
      </p:pic>
      <p:sp>
        <p:nvSpPr>
          <p:cNvPr id="41" name="Text 36"/>
          <p:cNvSpPr/>
          <p:nvPr/>
        </p:nvSpPr>
        <p:spPr>
          <a:xfrm>
            <a:off x="4343400" y="2560320"/>
            <a:ext cx="4389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B3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Projektering</a:t>
            </a:r>
            <a:endParaRPr lang="en-US" sz="1200" dirty="0"/>
          </a:p>
        </p:txBody>
      </p:sp>
      <p:sp>
        <p:nvSpPr>
          <p:cNvPr id="42" name="Text 37"/>
          <p:cNvSpPr/>
          <p:nvPr/>
        </p:nvSpPr>
        <p:spPr>
          <a:xfrm>
            <a:off x="4343400" y="2880360"/>
            <a:ext cx="43891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Tilbudsliste, materialebeskrivelse, tidsplan og kontraktoplæg.</a:t>
            </a:r>
            <a:endParaRPr lang="en-US" sz="950" dirty="0"/>
          </a:p>
        </p:txBody>
      </p:sp>
      <p:sp>
        <p:nvSpPr>
          <p:cNvPr id="43" name="Shape 38"/>
          <p:cNvSpPr/>
          <p:nvPr/>
        </p:nvSpPr>
        <p:spPr>
          <a:xfrm>
            <a:off x="3749040" y="3749040"/>
            <a:ext cx="5120640" cy="109728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da-DK"/>
          </a:p>
        </p:txBody>
      </p:sp>
      <p:sp>
        <p:nvSpPr>
          <p:cNvPr id="44" name="Shape 39"/>
          <p:cNvSpPr/>
          <p:nvPr/>
        </p:nvSpPr>
        <p:spPr>
          <a:xfrm>
            <a:off x="3749040" y="3749040"/>
            <a:ext cx="502920" cy="1097280"/>
          </a:xfrm>
          <a:prstGeom prst="rect">
            <a:avLst/>
          </a:prstGeom>
          <a:solidFill>
            <a:srgbClr val="2E5FA3"/>
          </a:solidFill>
          <a:ln/>
        </p:spPr>
        <p:txBody>
          <a:bodyPr/>
          <a:lstStyle/>
          <a:p>
            <a:endParaRPr lang="da-DK"/>
          </a:p>
        </p:txBody>
      </p:sp>
      <p:pic>
        <p:nvPicPr>
          <p:cNvPr id="45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94760" y="4023360"/>
            <a:ext cx="411480" cy="411480"/>
          </a:xfrm>
          <a:prstGeom prst="rect">
            <a:avLst/>
          </a:prstGeom>
        </p:spPr>
      </p:pic>
      <p:sp>
        <p:nvSpPr>
          <p:cNvPr id="46" name="Text 40"/>
          <p:cNvSpPr/>
          <p:nvPr/>
        </p:nvSpPr>
        <p:spPr>
          <a:xfrm>
            <a:off x="4343400" y="3840480"/>
            <a:ext cx="4389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B3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Entrepriseformidling</a:t>
            </a:r>
            <a:endParaRPr lang="en-US" sz="1200" dirty="0"/>
          </a:p>
        </p:txBody>
      </p:sp>
      <p:sp>
        <p:nvSpPr>
          <p:cNvPr id="47" name="Text 41"/>
          <p:cNvSpPr/>
          <p:nvPr/>
        </p:nvSpPr>
        <p:spPr>
          <a:xfrm>
            <a:off x="4343400" y="4160520"/>
            <a:ext cx="43891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 finder og varmer det rigtige håndværkerhold op – klar ved byggetilladelsens ankomst.</a:t>
            </a:r>
            <a:endParaRPr lang="en-US" sz="9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B3A6B"/>
          </a:solidFill>
          <a:ln/>
        </p:spPr>
        <p:txBody>
          <a:bodyPr/>
          <a:lstStyle/>
          <a:p>
            <a:endParaRPr lang="da-DK"/>
          </a:p>
        </p:txBody>
      </p:sp>
      <p:sp>
        <p:nvSpPr>
          <p:cNvPr id="3" name="Text 1"/>
          <p:cNvSpPr/>
          <p:nvPr/>
        </p:nvSpPr>
        <p:spPr>
          <a:xfrm>
            <a:off x="457200" y="0"/>
            <a:ext cx="822960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PROCESFORLØBET — 8 FASER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0" y="960120"/>
            <a:ext cx="9144000" cy="54864"/>
          </a:xfrm>
          <a:prstGeom prst="rect">
            <a:avLst/>
          </a:prstGeom>
          <a:solidFill>
            <a:srgbClr val="C9A84C"/>
          </a:solidFill>
          <a:ln/>
        </p:spPr>
        <p:txBody>
          <a:bodyPr/>
          <a:lstStyle/>
          <a:p>
            <a:endParaRPr lang="da-DK"/>
          </a:p>
        </p:txBody>
      </p:sp>
      <p:sp>
        <p:nvSpPr>
          <p:cNvPr id="5" name="Shape 3"/>
          <p:cNvSpPr/>
          <p:nvPr/>
        </p:nvSpPr>
        <p:spPr>
          <a:xfrm>
            <a:off x="274320" y="1188720"/>
            <a:ext cx="1920240" cy="1463040"/>
          </a:xfrm>
          <a:prstGeom prst="rect">
            <a:avLst/>
          </a:prstGeom>
          <a:solidFill>
            <a:srgbClr val="2E5FA3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da-DK"/>
          </a:p>
        </p:txBody>
      </p:sp>
      <p:sp>
        <p:nvSpPr>
          <p:cNvPr id="6" name="Shape 4"/>
          <p:cNvSpPr/>
          <p:nvPr/>
        </p:nvSpPr>
        <p:spPr>
          <a:xfrm>
            <a:off x="365760" y="1280160"/>
            <a:ext cx="411480" cy="411480"/>
          </a:xfrm>
          <a:prstGeom prst="ellipse">
            <a:avLst/>
          </a:prstGeom>
          <a:solidFill>
            <a:srgbClr val="C9A84C"/>
          </a:solidFill>
          <a:ln/>
        </p:spPr>
        <p:txBody>
          <a:bodyPr/>
          <a:lstStyle/>
          <a:p>
            <a:endParaRPr lang="da-DK"/>
          </a:p>
        </p:txBody>
      </p:sp>
      <p:sp>
        <p:nvSpPr>
          <p:cNvPr id="7" name="Text 5"/>
          <p:cNvSpPr/>
          <p:nvPr/>
        </p:nvSpPr>
        <p:spPr>
          <a:xfrm>
            <a:off x="365760" y="128016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B3A6B"/>
                </a:solidFill>
              </a:rPr>
              <a:t>1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20040" y="1783080"/>
            <a:ext cx="1828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Møde &amp; Budget</a:t>
            </a:r>
            <a:endParaRPr lang="en-US" sz="1000" dirty="0"/>
          </a:p>
        </p:txBody>
      </p:sp>
      <p:pic>
        <p:nvPicPr>
          <p:cNvPr id="9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40280" y="1737360"/>
            <a:ext cx="137160" cy="320040"/>
          </a:xfrm>
          <a:prstGeom prst="rect">
            <a:avLst/>
          </a:prstGeom>
        </p:spPr>
      </p:pic>
      <p:sp>
        <p:nvSpPr>
          <p:cNvPr id="10" name="Shape 7"/>
          <p:cNvSpPr/>
          <p:nvPr/>
        </p:nvSpPr>
        <p:spPr>
          <a:xfrm>
            <a:off x="2423160" y="1188720"/>
            <a:ext cx="1920240" cy="1463040"/>
          </a:xfrm>
          <a:prstGeom prst="rect">
            <a:avLst/>
          </a:prstGeom>
          <a:solidFill>
            <a:srgbClr val="2E5FA3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da-DK"/>
          </a:p>
        </p:txBody>
      </p:sp>
      <p:sp>
        <p:nvSpPr>
          <p:cNvPr id="11" name="Shape 8"/>
          <p:cNvSpPr/>
          <p:nvPr/>
        </p:nvSpPr>
        <p:spPr>
          <a:xfrm>
            <a:off x="2514600" y="1280160"/>
            <a:ext cx="411480" cy="411480"/>
          </a:xfrm>
          <a:prstGeom prst="ellipse">
            <a:avLst/>
          </a:prstGeom>
          <a:solidFill>
            <a:srgbClr val="C9A84C"/>
          </a:solidFill>
          <a:ln/>
        </p:spPr>
        <p:txBody>
          <a:bodyPr/>
          <a:lstStyle/>
          <a:p>
            <a:endParaRPr lang="da-DK"/>
          </a:p>
        </p:txBody>
      </p:sp>
      <p:sp>
        <p:nvSpPr>
          <p:cNvPr id="12" name="Text 9"/>
          <p:cNvSpPr/>
          <p:nvPr/>
        </p:nvSpPr>
        <p:spPr>
          <a:xfrm>
            <a:off x="2514600" y="128016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B3A6B"/>
                </a:solidFill>
              </a:rPr>
              <a:t>2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2468880" y="1783080"/>
            <a:ext cx="1828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Drømme &amp; Realiteter</a:t>
            </a:r>
            <a:endParaRPr lang="en-US" sz="1000" dirty="0"/>
          </a:p>
        </p:txBody>
      </p:sp>
      <p:pic>
        <p:nvPicPr>
          <p:cNvPr id="14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89120" y="1737360"/>
            <a:ext cx="137160" cy="320040"/>
          </a:xfrm>
          <a:prstGeom prst="rect">
            <a:avLst/>
          </a:prstGeom>
        </p:spPr>
      </p:pic>
      <p:sp>
        <p:nvSpPr>
          <p:cNvPr id="15" name="Shape 11"/>
          <p:cNvSpPr/>
          <p:nvPr/>
        </p:nvSpPr>
        <p:spPr>
          <a:xfrm>
            <a:off x="4572000" y="1188720"/>
            <a:ext cx="1920240" cy="1463040"/>
          </a:xfrm>
          <a:prstGeom prst="rect">
            <a:avLst/>
          </a:prstGeom>
          <a:solidFill>
            <a:srgbClr val="2E5FA3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da-DK"/>
          </a:p>
        </p:txBody>
      </p:sp>
      <p:sp>
        <p:nvSpPr>
          <p:cNvPr id="16" name="Shape 12"/>
          <p:cNvSpPr/>
          <p:nvPr/>
        </p:nvSpPr>
        <p:spPr>
          <a:xfrm>
            <a:off x="4663440" y="1280160"/>
            <a:ext cx="411480" cy="411480"/>
          </a:xfrm>
          <a:prstGeom prst="ellipse">
            <a:avLst/>
          </a:prstGeom>
          <a:solidFill>
            <a:srgbClr val="C9A84C"/>
          </a:solidFill>
          <a:ln/>
        </p:spPr>
        <p:txBody>
          <a:bodyPr/>
          <a:lstStyle/>
          <a:p>
            <a:endParaRPr lang="da-DK"/>
          </a:p>
        </p:txBody>
      </p:sp>
      <p:sp>
        <p:nvSpPr>
          <p:cNvPr id="17" name="Text 13"/>
          <p:cNvSpPr/>
          <p:nvPr/>
        </p:nvSpPr>
        <p:spPr>
          <a:xfrm>
            <a:off x="4663440" y="128016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B3A6B"/>
                </a:solidFill>
              </a:rPr>
              <a:t>3</a:t>
            </a:r>
            <a:endParaRPr lang="en-US" sz="1200" dirty="0"/>
          </a:p>
        </p:txBody>
      </p:sp>
      <p:sp>
        <p:nvSpPr>
          <p:cNvPr id="18" name="Text 14"/>
          <p:cNvSpPr/>
          <p:nvPr/>
        </p:nvSpPr>
        <p:spPr>
          <a:xfrm>
            <a:off x="4617720" y="1783080"/>
            <a:ext cx="1828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Registrering &amp; Opmåling</a:t>
            </a:r>
            <a:endParaRPr lang="en-US" sz="1000" dirty="0"/>
          </a:p>
        </p:txBody>
      </p:sp>
      <p:pic>
        <p:nvPicPr>
          <p:cNvPr id="19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37960" y="1737360"/>
            <a:ext cx="137160" cy="320040"/>
          </a:xfrm>
          <a:prstGeom prst="rect">
            <a:avLst/>
          </a:prstGeom>
        </p:spPr>
      </p:pic>
      <p:sp>
        <p:nvSpPr>
          <p:cNvPr id="20" name="Shape 15"/>
          <p:cNvSpPr/>
          <p:nvPr/>
        </p:nvSpPr>
        <p:spPr>
          <a:xfrm>
            <a:off x="6720840" y="1188720"/>
            <a:ext cx="1920240" cy="1463040"/>
          </a:xfrm>
          <a:prstGeom prst="rect">
            <a:avLst/>
          </a:prstGeom>
          <a:solidFill>
            <a:srgbClr val="2E5FA3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da-DK"/>
          </a:p>
        </p:txBody>
      </p:sp>
      <p:sp>
        <p:nvSpPr>
          <p:cNvPr id="21" name="Shape 16"/>
          <p:cNvSpPr/>
          <p:nvPr/>
        </p:nvSpPr>
        <p:spPr>
          <a:xfrm>
            <a:off x="6812280" y="1280160"/>
            <a:ext cx="411480" cy="411480"/>
          </a:xfrm>
          <a:prstGeom prst="ellipse">
            <a:avLst/>
          </a:prstGeom>
          <a:solidFill>
            <a:srgbClr val="C9A84C"/>
          </a:solidFill>
          <a:ln/>
        </p:spPr>
        <p:txBody>
          <a:bodyPr/>
          <a:lstStyle/>
          <a:p>
            <a:endParaRPr lang="da-DK"/>
          </a:p>
        </p:txBody>
      </p:sp>
      <p:sp>
        <p:nvSpPr>
          <p:cNvPr id="22" name="Text 17"/>
          <p:cNvSpPr/>
          <p:nvPr/>
        </p:nvSpPr>
        <p:spPr>
          <a:xfrm>
            <a:off x="6812280" y="128016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B3A6B"/>
                </a:solidFill>
              </a:rPr>
              <a:t>4</a:t>
            </a:r>
            <a:endParaRPr lang="en-US" sz="1200" dirty="0"/>
          </a:p>
        </p:txBody>
      </p:sp>
      <p:sp>
        <p:nvSpPr>
          <p:cNvPr id="23" name="Text 18"/>
          <p:cNvSpPr/>
          <p:nvPr/>
        </p:nvSpPr>
        <p:spPr>
          <a:xfrm>
            <a:off x="6766560" y="1783080"/>
            <a:ext cx="1828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Myndigheds-behandling</a:t>
            </a:r>
            <a:endParaRPr lang="en-US" sz="1000" dirty="0"/>
          </a:p>
        </p:txBody>
      </p:sp>
      <p:sp>
        <p:nvSpPr>
          <p:cNvPr id="24" name="Shape 19"/>
          <p:cNvSpPr/>
          <p:nvPr/>
        </p:nvSpPr>
        <p:spPr>
          <a:xfrm>
            <a:off x="274320" y="2926080"/>
            <a:ext cx="1920240" cy="1463040"/>
          </a:xfrm>
          <a:prstGeom prst="rect">
            <a:avLst/>
          </a:prstGeom>
          <a:solidFill>
            <a:srgbClr val="2E5FA3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da-DK"/>
          </a:p>
        </p:txBody>
      </p:sp>
      <p:sp>
        <p:nvSpPr>
          <p:cNvPr id="25" name="Shape 20"/>
          <p:cNvSpPr/>
          <p:nvPr/>
        </p:nvSpPr>
        <p:spPr>
          <a:xfrm>
            <a:off x="365760" y="3017520"/>
            <a:ext cx="411480" cy="411480"/>
          </a:xfrm>
          <a:prstGeom prst="ellipse">
            <a:avLst/>
          </a:prstGeom>
          <a:solidFill>
            <a:srgbClr val="C9A84C"/>
          </a:solidFill>
          <a:ln/>
        </p:spPr>
        <p:txBody>
          <a:bodyPr/>
          <a:lstStyle/>
          <a:p>
            <a:endParaRPr lang="da-DK"/>
          </a:p>
        </p:txBody>
      </p:sp>
      <p:sp>
        <p:nvSpPr>
          <p:cNvPr id="26" name="Text 21"/>
          <p:cNvSpPr/>
          <p:nvPr/>
        </p:nvSpPr>
        <p:spPr>
          <a:xfrm>
            <a:off x="365760" y="301752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B3A6B"/>
                </a:solidFill>
              </a:rPr>
              <a:t>5</a:t>
            </a:r>
            <a:endParaRPr lang="en-US" sz="1200" dirty="0"/>
          </a:p>
        </p:txBody>
      </p:sp>
      <p:sp>
        <p:nvSpPr>
          <p:cNvPr id="27" name="Text 22"/>
          <p:cNvSpPr/>
          <p:nvPr/>
        </p:nvSpPr>
        <p:spPr>
          <a:xfrm>
            <a:off x="320040" y="3520440"/>
            <a:ext cx="1828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Ingeniør &amp; Statik</a:t>
            </a:r>
            <a:endParaRPr lang="en-US" sz="1000" dirty="0"/>
          </a:p>
        </p:txBody>
      </p:sp>
      <p:pic>
        <p:nvPicPr>
          <p:cNvPr id="28" name="Image 3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40280" y="3474720"/>
            <a:ext cx="137160" cy="320040"/>
          </a:xfrm>
          <a:prstGeom prst="rect">
            <a:avLst/>
          </a:prstGeom>
        </p:spPr>
      </p:pic>
      <p:sp>
        <p:nvSpPr>
          <p:cNvPr id="29" name="Shape 23"/>
          <p:cNvSpPr/>
          <p:nvPr/>
        </p:nvSpPr>
        <p:spPr>
          <a:xfrm>
            <a:off x="2423160" y="2926080"/>
            <a:ext cx="1920240" cy="1463040"/>
          </a:xfrm>
          <a:prstGeom prst="rect">
            <a:avLst/>
          </a:prstGeom>
          <a:solidFill>
            <a:srgbClr val="2E5FA3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da-DK"/>
          </a:p>
        </p:txBody>
      </p:sp>
      <p:sp>
        <p:nvSpPr>
          <p:cNvPr id="30" name="Shape 24"/>
          <p:cNvSpPr/>
          <p:nvPr/>
        </p:nvSpPr>
        <p:spPr>
          <a:xfrm>
            <a:off x="2514600" y="3017520"/>
            <a:ext cx="411480" cy="411480"/>
          </a:xfrm>
          <a:prstGeom prst="ellipse">
            <a:avLst/>
          </a:prstGeom>
          <a:solidFill>
            <a:srgbClr val="C9A84C"/>
          </a:solidFill>
          <a:ln/>
        </p:spPr>
        <p:txBody>
          <a:bodyPr/>
          <a:lstStyle/>
          <a:p>
            <a:endParaRPr lang="da-DK"/>
          </a:p>
        </p:txBody>
      </p:sp>
      <p:sp>
        <p:nvSpPr>
          <p:cNvPr id="31" name="Text 25"/>
          <p:cNvSpPr/>
          <p:nvPr/>
        </p:nvSpPr>
        <p:spPr>
          <a:xfrm>
            <a:off x="2514600" y="301752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B3A6B"/>
                </a:solidFill>
              </a:rPr>
              <a:t>6</a:t>
            </a:r>
            <a:endParaRPr lang="en-US" sz="1200" dirty="0"/>
          </a:p>
        </p:txBody>
      </p:sp>
      <p:sp>
        <p:nvSpPr>
          <p:cNvPr id="32" name="Text 26"/>
          <p:cNvSpPr/>
          <p:nvPr/>
        </p:nvSpPr>
        <p:spPr>
          <a:xfrm>
            <a:off x="2468880" y="3520440"/>
            <a:ext cx="1828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Landmåler / Jordbund</a:t>
            </a:r>
            <a:endParaRPr lang="en-US" sz="1000" dirty="0"/>
          </a:p>
        </p:txBody>
      </p:sp>
      <p:pic>
        <p:nvPicPr>
          <p:cNvPr id="33" name="Image 4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89120" y="3474720"/>
            <a:ext cx="137160" cy="320040"/>
          </a:xfrm>
          <a:prstGeom prst="rect">
            <a:avLst/>
          </a:prstGeom>
        </p:spPr>
      </p:pic>
      <p:sp>
        <p:nvSpPr>
          <p:cNvPr id="34" name="Shape 27"/>
          <p:cNvSpPr/>
          <p:nvPr/>
        </p:nvSpPr>
        <p:spPr>
          <a:xfrm>
            <a:off x="4572000" y="2926080"/>
            <a:ext cx="1920240" cy="1463040"/>
          </a:xfrm>
          <a:prstGeom prst="rect">
            <a:avLst/>
          </a:prstGeom>
          <a:solidFill>
            <a:srgbClr val="2E5FA3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da-DK"/>
          </a:p>
        </p:txBody>
      </p:sp>
      <p:sp>
        <p:nvSpPr>
          <p:cNvPr id="35" name="Shape 28"/>
          <p:cNvSpPr/>
          <p:nvPr/>
        </p:nvSpPr>
        <p:spPr>
          <a:xfrm>
            <a:off x="4663440" y="3017520"/>
            <a:ext cx="411480" cy="411480"/>
          </a:xfrm>
          <a:prstGeom prst="ellipse">
            <a:avLst/>
          </a:prstGeom>
          <a:solidFill>
            <a:srgbClr val="C9A84C"/>
          </a:solidFill>
          <a:ln/>
        </p:spPr>
        <p:txBody>
          <a:bodyPr/>
          <a:lstStyle/>
          <a:p>
            <a:endParaRPr lang="da-DK"/>
          </a:p>
        </p:txBody>
      </p:sp>
      <p:sp>
        <p:nvSpPr>
          <p:cNvPr id="36" name="Text 29"/>
          <p:cNvSpPr/>
          <p:nvPr/>
        </p:nvSpPr>
        <p:spPr>
          <a:xfrm>
            <a:off x="4663440" y="301752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B3A6B"/>
                </a:solidFill>
              </a:rPr>
              <a:t>7</a:t>
            </a:r>
            <a:endParaRPr lang="en-US" sz="1200" dirty="0"/>
          </a:p>
        </p:txBody>
      </p:sp>
      <p:sp>
        <p:nvSpPr>
          <p:cNvPr id="37" name="Text 30"/>
          <p:cNvSpPr/>
          <p:nvPr/>
        </p:nvSpPr>
        <p:spPr>
          <a:xfrm>
            <a:off x="4617720" y="3520440"/>
            <a:ext cx="1828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Projektering</a:t>
            </a:r>
            <a:endParaRPr lang="en-US" sz="1000" dirty="0"/>
          </a:p>
        </p:txBody>
      </p:sp>
      <p:pic>
        <p:nvPicPr>
          <p:cNvPr id="38" name="Image 5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37960" y="3474720"/>
            <a:ext cx="137160" cy="320040"/>
          </a:xfrm>
          <a:prstGeom prst="rect">
            <a:avLst/>
          </a:prstGeom>
        </p:spPr>
      </p:pic>
      <p:sp>
        <p:nvSpPr>
          <p:cNvPr id="39" name="Shape 31"/>
          <p:cNvSpPr/>
          <p:nvPr/>
        </p:nvSpPr>
        <p:spPr>
          <a:xfrm>
            <a:off x="6720840" y="2926080"/>
            <a:ext cx="1920240" cy="1463040"/>
          </a:xfrm>
          <a:prstGeom prst="rect">
            <a:avLst/>
          </a:prstGeom>
          <a:solidFill>
            <a:srgbClr val="C9A84C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da-DK"/>
          </a:p>
        </p:txBody>
      </p:sp>
      <p:sp>
        <p:nvSpPr>
          <p:cNvPr id="40" name="Shape 32"/>
          <p:cNvSpPr/>
          <p:nvPr/>
        </p:nvSpPr>
        <p:spPr>
          <a:xfrm>
            <a:off x="6812280" y="3017520"/>
            <a:ext cx="411480" cy="411480"/>
          </a:xfrm>
          <a:prstGeom prst="ellipse">
            <a:avLst/>
          </a:prstGeom>
          <a:solidFill>
            <a:srgbClr val="1B3A6B"/>
          </a:solidFill>
          <a:ln/>
        </p:spPr>
        <p:txBody>
          <a:bodyPr/>
          <a:lstStyle/>
          <a:p>
            <a:endParaRPr lang="da-DK"/>
          </a:p>
        </p:txBody>
      </p:sp>
      <p:sp>
        <p:nvSpPr>
          <p:cNvPr id="41" name="Text 33"/>
          <p:cNvSpPr/>
          <p:nvPr/>
        </p:nvSpPr>
        <p:spPr>
          <a:xfrm>
            <a:off x="6812280" y="301752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8</a:t>
            </a:r>
            <a:endParaRPr lang="en-US" sz="1200" dirty="0"/>
          </a:p>
        </p:txBody>
      </p:sp>
      <p:sp>
        <p:nvSpPr>
          <p:cNvPr id="42" name="Text 34"/>
          <p:cNvSpPr/>
          <p:nvPr/>
        </p:nvSpPr>
        <p:spPr>
          <a:xfrm>
            <a:off x="6766560" y="3520440"/>
            <a:ext cx="1828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B3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Entrepriseformidling</a:t>
            </a:r>
            <a:endParaRPr lang="en-US" sz="1000" dirty="0"/>
          </a:p>
        </p:txBody>
      </p:sp>
      <p:sp>
        <p:nvSpPr>
          <p:cNvPr id="43" name="Shape 35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F5F7FA"/>
          </a:solidFill>
          <a:ln/>
        </p:spPr>
        <p:txBody>
          <a:bodyPr/>
          <a:lstStyle/>
          <a:p>
            <a:endParaRPr lang="da-DK"/>
          </a:p>
        </p:txBody>
      </p:sp>
      <p:sp>
        <p:nvSpPr>
          <p:cNvPr id="44" name="Text 36"/>
          <p:cNvSpPr/>
          <p:nvPr/>
        </p:nvSpPr>
        <p:spPr>
          <a:xfrm>
            <a:off x="274320" y="4800600"/>
            <a:ext cx="8595360" cy="3429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1B3A6B"/>
                </a:solidFill>
              </a:rPr>
              <a:t>★  Fase 8: Honorar = 5% af samlet entreprisesum — kun ved succesfuld holdsammensætning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B3A6B"/>
          </a:solidFill>
          <a:ln/>
        </p:spPr>
        <p:txBody>
          <a:bodyPr/>
          <a:lstStyle/>
          <a:p>
            <a:endParaRPr lang="da-DK"/>
          </a:p>
        </p:txBody>
      </p:sp>
      <p:sp>
        <p:nvSpPr>
          <p:cNvPr id="3" name="Text 1"/>
          <p:cNvSpPr/>
          <p:nvPr/>
        </p:nvSpPr>
        <p:spPr>
          <a:xfrm>
            <a:off x="457200" y="0"/>
            <a:ext cx="822960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PRISMODEL &amp; KONKURRENCEFORDEL</a:t>
            </a:r>
            <a:endParaRPr lang="en-US" sz="2200" dirty="0"/>
          </a:p>
        </p:txBody>
      </p:sp>
      <p:graphicFrame>
        <p:nvGraphicFramePr>
          <p:cNvPr id="4" name="Chart 0"/>
          <p:cNvGraphicFramePr/>
          <p:nvPr/>
        </p:nvGraphicFramePr>
        <p:xfrm>
          <a:off x="274320" y="1097280"/>
          <a:ext cx="5120640" cy="34747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Shape 2"/>
          <p:cNvSpPr/>
          <p:nvPr/>
        </p:nvSpPr>
        <p:spPr>
          <a:xfrm>
            <a:off x="5669280" y="1143000"/>
            <a:ext cx="3246120" cy="100584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da-DK"/>
          </a:p>
        </p:txBody>
      </p:sp>
      <p:sp>
        <p:nvSpPr>
          <p:cNvPr id="6" name="Shape 3"/>
          <p:cNvSpPr/>
          <p:nvPr/>
        </p:nvSpPr>
        <p:spPr>
          <a:xfrm>
            <a:off x="5669280" y="1143000"/>
            <a:ext cx="457200" cy="1005840"/>
          </a:xfrm>
          <a:prstGeom prst="rect">
            <a:avLst/>
          </a:prstGeom>
          <a:solidFill>
            <a:srgbClr val="C9A84C"/>
          </a:solidFill>
          <a:ln/>
        </p:spPr>
        <p:txBody>
          <a:bodyPr/>
          <a:lstStyle/>
          <a:p>
            <a:endParaRPr lang="da-DK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87568" y="1417320"/>
            <a:ext cx="365760" cy="365760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6199632" y="1234440"/>
            <a:ext cx="26517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3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Skarp pris</a:t>
            </a:r>
            <a:endParaRPr lang="en-US" sz="1100" dirty="0"/>
          </a:p>
        </p:txBody>
      </p:sp>
      <p:sp>
        <p:nvSpPr>
          <p:cNvPr id="9" name="Text 5"/>
          <p:cNvSpPr/>
          <p:nvPr/>
        </p:nvSpPr>
        <p:spPr>
          <a:xfrm>
            <a:off x="6199632" y="1545336"/>
            <a:ext cx="2651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Rådgivning og formidling samlet til markant lavere pris end konkurrenterne.</a:t>
            </a:r>
            <a:endParaRPr lang="en-US" sz="850" dirty="0"/>
          </a:p>
        </p:txBody>
      </p:sp>
      <p:sp>
        <p:nvSpPr>
          <p:cNvPr id="10" name="Shape 6"/>
          <p:cNvSpPr/>
          <p:nvPr/>
        </p:nvSpPr>
        <p:spPr>
          <a:xfrm>
            <a:off x="5669280" y="2331720"/>
            <a:ext cx="3246120" cy="100584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da-DK"/>
          </a:p>
        </p:txBody>
      </p:sp>
      <p:sp>
        <p:nvSpPr>
          <p:cNvPr id="11" name="Shape 7"/>
          <p:cNvSpPr/>
          <p:nvPr/>
        </p:nvSpPr>
        <p:spPr>
          <a:xfrm>
            <a:off x="5669280" y="2331720"/>
            <a:ext cx="457200" cy="1005840"/>
          </a:xfrm>
          <a:prstGeom prst="rect">
            <a:avLst/>
          </a:prstGeom>
          <a:solidFill>
            <a:srgbClr val="1B3A6B"/>
          </a:solidFill>
          <a:ln/>
        </p:spPr>
        <p:txBody>
          <a:bodyPr/>
          <a:lstStyle/>
          <a:p>
            <a:endParaRPr lang="da-DK"/>
          </a:p>
        </p:txBody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87568" y="2606040"/>
            <a:ext cx="365760" cy="365760"/>
          </a:xfrm>
          <a:prstGeom prst="rect">
            <a:avLst/>
          </a:prstGeom>
        </p:spPr>
      </p:pic>
      <p:sp>
        <p:nvSpPr>
          <p:cNvPr id="13" name="Text 8"/>
          <p:cNvSpPr/>
          <p:nvPr/>
        </p:nvSpPr>
        <p:spPr>
          <a:xfrm>
            <a:off x="6199632" y="2423160"/>
            <a:ext cx="26517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3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Fuldt overblik</a:t>
            </a:r>
            <a:endParaRPr lang="en-US" sz="1100" dirty="0"/>
          </a:p>
        </p:txBody>
      </p:sp>
      <p:sp>
        <p:nvSpPr>
          <p:cNvPr id="14" name="Text 9"/>
          <p:cNvSpPr/>
          <p:nvPr/>
        </p:nvSpPr>
        <p:spPr>
          <a:xfrm>
            <a:off x="6199632" y="2734056"/>
            <a:ext cx="2651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Ét kontaktpunkt fra første møde </a:t>
            </a:r>
            <a:r>
              <a:rPr lang="en-US" sz="850" dirty="0" err="1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til</a:t>
            </a:r>
            <a:r>
              <a:rPr lang="en-US" sz="85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850" dirty="0" err="1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rådgivningens</a:t>
            </a:r>
            <a:r>
              <a:rPr lang="en-US" sz="85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afslutning.</a:t>
            </a:r>
            <a:endParaRPr lang="en-US" sz="850" dirty="0"/>
          </a:p>
        </p:txBody>
      </p:sp>
      <p:sp>
        <p:nvSpPr>
          <p:cNvPr id="15" name="Shape 10"/>
          <p:cNvSpPr/>
          <p:nvPr/>
        </p:nvSpPr>
        <p:spPr>
          <a:xfrm>
            <a:off x="5669280" y="3520440"/>
            <a:ext cx="3246120" cy="100584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da-DK"/>
          </a:p>
        </p:txBody>
      </p:sp>
      <p:sp>
        <p:nvSpPr>
          <p:cNvPr id="16" name="Shape 11"/>
          <p:cNvSpPr/>
          <p:nvPr/>
        </p:nvSpPr>
        <p:spPr>
          <a:xfrm>
            <a:off x="5669280" y="3520440"/>
            <a:ext cx="457200" cy="1005840"/>
          </a:xfrm>
          <a:prstGeom prst="rect">
            <a:avLst/>
          </a:prstGeom>
          <a:solidFill>
            <a:srgbClr val="1B3A6B"/>
          </a:solidFill>
          <a:ln/>
        </p:spPr>
        <p:txBody>
          <a:bodyPr/>
          <a:lstStyle/>
          <a:p>
            <a:endParaRPr lang="da-DK"/>
          </a:p>
        </p:txBody>
      </p:sp>
      <p:pic>
        <p:nvPicPr>
          <p:cNvPr id="17" name="Image 2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87568" y="3794760"/>
            <a:ext cx="365760" cy="365760"/>
          </a:xfrm>
          <a:prstGeom prst="rect">
            <a:avLst/>
          </a:prstGeom>
        </p:spPr>
      </p:pic>
      <p:sp>
        <p:nvSpPr>
          <p:cNvPr id="18" name="Text 12"/>
          <p:cNvSpPr/>
          <p:nvPr/>
        </p:nvSpPr>
        <p:spPr>
          <a:xfrm>
            <a:off x="6199632" y="3611880"/>
            <a:ext cx="26517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3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Bedre håndværk</a:t>
            </a:r>
            <a:endParaRPr lang="en-US" sz="1100" dirty="0"/>
          </a:p>
        </p:txBody>
      </p:sp>
      <p:sp>
        <p:nvSpPr>
          <p:cNvPr id="19" name="Text 13"/>
          <p:cNvSpPr/>
          <p:nvPr/>
        </p:nvSpPr>
        <p:spPr>
          <a:xfrm>
            <a:off x="6199632" y="3922776"/>
            <a:ext cx="2651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Udvalgte håndværkere med dokumenteret niveau over gennemsnittet.</a:t>
            </a:r>
            <a:endParaRPr lang="en-US" sz="850" dirty="0"/>
          </a:p>
        </p:txBody>
      </p:sp>
      <p:sp>
        <p:nvSpPr>
          <p:cNvPr id="20" name="Shape 14"/>
          <p:cNvSpPr/>
          <p:nvPr/>
        </p:nvSpPr>
        <p:spPr>
          <a:xfrm>
            <a:off x="5669280" y="4663440"/>
            <a:ext cx="3246120" cy="365760"/>
          </a:xfrm>
          <a:prstGeom prst="rect">
            <a:avLst/>
          </a:prstGeom>
          <a:solidFill>
            <a:srgbClr val="C9A84C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da-DK"/>
          </a:p>
        </p:txBody>
      </p:sp>
      <p:sp>
        <p:nvSpPr>
          <p:cNvPr id="21" name="Text 15"/>
          <p:cNvSpPr/>
          <p:nvPr/>
        </p:nvSpPr>
        <p:spPr>
          <a:xfrm>
            <a:off x="5669280" y="4663440"/>
            <a:ext cx="3246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1B3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Du køber 20 års erfaring i branchen</a:t>
            </a:r>
            <a:endParaRPr lang="en-US" sz="9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D7377"/>
          </a:solidFill>
          <a:ln/>
        </p:spPr>
        <p:txBody>
          <a:bodyPr/>
          <a:lstStyle/>
          <a:p>
            <a:endParaRPr lang="da-DK"/>
          </a:p>
        </p:txBody>
      </p:sp>
      <p:sp>
        <p:nvSpPr>
          <p:cNvPr id="3" name="Text 1"/>
          <p:cNvSpPr/>
          <p:nvPr/>
        </p:nvSpPr>
        <p:spPr>
          <a:xfrm>
            <a:off x="457200" y="0"/>
            <a:ext cx="822960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ØKONOMI &amp; TIDSFORLØB</a:t>
            </a:r>
            <a:endParaRPr lang="en-US" sz="2200" dirty="0"/>
          </a:p>
        </p:txBody>
      </p:sp>
      <p:graphicFrame>
        <p:nvGraphicFramePr>
          <p:cNvPr id="4" name="Chart 0"/>
          <p:cNvGraphicFramePr/>
          <p:nvPr/>
        </p:nvGraphicFramePr>
        <p:xfrm>
          <a:off x="274320" y="1097280"/>
          <a:ext cx="4114800" cy="34747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 2"/>
          <p:cNvSpPr/>
          <p:nvPr/>
        </p:nvSpPr>
        <p:spPr>
          <a:xfrm>
            <a:off x="4572000" y="1097280"/>
            <a:ext cx="4297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kern="0" spc="100" dirty="0">
                <a:solidFill>
                  <a:srgbClr val="1B3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TYPISK TIDSFORLØB</a:t>
            </a:r>
            <a:endParaRPr lang="en-US" sz="1000" dirty="0"/>
          </a:p>
        </p:txBody>
      </p:sp>
      <p:sp>
        <p:nvSpPr>
          <p:cNvPr id="6" name="Shape 3"/>
          <p:cNvSpPr/>
          <p:nvPr/>
        </p:nvSpPr>
        <p:spPr>
          <a:xfrm>
            <a:off x="4572000" y="1600200"/>
            <a:ext cx="1737360" cy="402336"/>
          </a:xfrm>
          <a:prstGeom prst="rect">
            <a:avLst/>
          </a:prstGeom>
          <a:solidFill>
            <a:srgbClr val="2E5FA3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da-DK"/>
          </a:p>
        </p:txBody>
      </p:sp>
      <p:sp>
        <p:nvSpPr>
          <p:cNvPr id="7" name="Shape 4"/>
          <p:cNvSpPr/>
          <p:nvPr/>
        </p:nvSpPr>
        <p:spPr>
          <a:xfrm>
            <a:off x="4389120" y="1691640"/>
            <a:ext cx="228600" cy="228600"/>
          </a:xfrm>
          <a:prstGeom prst="ellipse">
            <a:avLst/>
          </a:prstGeom>
          <a:solidFill>
            <a:srgbClr val="C9A84C"/>
          </a:solidFill>
          <a:ln/>
        </p:spPr>
        <p:txBody>
          <a:bodyPr/>
          <a:lstStyle/>
          <a:p>
            <a:endParaRPr lang="da-DK"/>
          </a:p>
        </p:txBody>
      </p:sp>
      <p:sp>
        <p:nvSpPr>
          <p:cNvPr id="8" name="Text 5"/>
          <p:cNvSpPr/>
          <p:nvPr/>
        </p:nvSpPr>
        <p:spPr>
          <a:xfrm>
            <a:off x="4617720" y="1600200"/>
            <a:ext cx="10972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FFFFFF"/>
                </a:solidFill>
              </a:rPr>
              <a:t>Møde &amp;</a:t>
            </a:r>
            <a:endParaRPr lang="en-US" sz="850" dirty="0"/>
          </a:p>
          <a:p>
            <a:pPr marL="0" indent="0">
              <a:buNone/>
            </a:pPr>
            <a:r>
              <a:rPr lang="en-US" sz="850" b="1" dirty="0">
                <a:solidFill>
                  <a:srgbClr val="FFFFFF"/>
                </a:solidFill>
              </a:rPr>
              <a:t>Budget</a:t>
            </a:r>
            <a:endParaRPr lang="en-US" sz="850" dirty="0"/>
          </a:p>
        </p:txBody>
      </p:sp>
      <p:sp>
        <p:nvSpPr>
          <p:cNvPr id="9" name="Text 6"/>
          <p:cNvSpPr/>
          <p:nvPr/>
        </p:nvSpPr>
        <p:spPr>
          <a:xfrm>
            <a:off x="6400800" y="1645920"/>
            <a:ext cx="1828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i="1" dirty="0">
                <a:solidFill>
                  <a:srgbClr val="475569"/>
                </a:solidFill>
              </a:rPr>
              <a:t>Uge 1</a:t>
            </a:r>
            <a:endParaRPr lang="en-US" sz="800" dirty="0"/>
          </a:p>
        </p:txBody>
      </p:sp>
      <p:sp>
        <p:nvSpPr>
          <p:cNvPr id="10" name="Shape 7"/>
          <p:cNvSpPr/>
          <p:nvPr/>
        </p:nvSpPr>
        <p:spPr>
          <a:xfrm>
            <a:off x="4572000" y="2130552"/>
            <a:ext cx="1737360" cy="402336"/>
          </a:xfrm>
          <a:prstGeom prst="rect">
            <a:avLst/>
          </a:prstGeom>
          <a:solidFill>
            <a:srgbClr val="1B3A6B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da-DK"/>
          </a:p>
        </p:txBody>
      </p:sp>
      <p:sp>
        <p:nvSpPr>
          <p:cNvPr id="11" name="Shape 8"/>
          <p:cNvSpPr/>
          <p:nvPr/>
        </p:nvSpPr>
        <p:spPr>
          <a:xfrm>
            <a:off x="4389120" y="2221992"/>
            <a:ext cx="228600" cy="228600"/>
          </a:xfrm>
          <a:prstGeom prst="ellipse">
            <a:avLst/>
          </a:prstGeom>
          <a:solidFill>
            <a:srgbClr val="C9A84C"/>
          </a:solidFill>
          <a:ln/>
        </p:spPr>
        <p:txBody>
          <a:bodyPr/>
          <a:lstStyle/>
          <a:p>
            <a:endParaRPr lang="da-DK"/>
          </a:p>
        </p:txBody>
      </p:sp>
      <p:sp>
        <p:nvSpPr>
          <p:cNvPr id="12" name="Text 9"/>
          <p:cNvSpPr/>
          <p:nvPr/>
        </p:nvSpPr>
        <p:spPr>
          <a:xfrm>
            <a:off x="4617720" y="2130552"/>
            <a:ext cx="10972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FFFFFF"/>
                </a:solidFill>
              </a:rPr>
              <a:t>Tegning &amp;</a:t>
            </a:r>
            <a:endParaRPr lang="en-US" sz="850" dirty="0"/>
          </a:p>
          <a:p>
            <a:pPr marL="0" indent="0">
              <a:buNone/>
            </a:pPr>
            <a:r>
              <a:rPr lang="en-US" sz="850" b="1" dirty="0">
                <a:solidFill>
                  <a:srgbClr val="FFFFFF"/>
                </a:solidFill>
              </a:rPr>
              <a:t>Opmåling</a:t>
            </a:r>
            <a:endParaRPr lang="en-US" sz="850" dirty="0"/>
          </a:p>
        </p:txBody>
      </p:sp>
      <p:sp>
        <p:nvSpPr>
          <p:cNvPr id="13" name="Text 10"/>
          <p:cNvSpPr/>
          <p:nvPr/>
        </p:nvSpPr>
        <p:spPr>
          <a:xfrm>
            <a:off x="6400800" y="2176272"/>
            <a:ext cx="1828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i="1" dirty="0">
                <a:solidFill>
                  <a:srgbClr val="475569"/>
                </a:solidFill>
              </a:rPr>
              <a:t>Uge 2–3</a:t>
            </a:r>
            <a:endParaRPr lang="en-US" sz="800" dirty="0"/>
          </a:p>
        </p:txBody>
      </p:sp>
      <p:sp>
        <p:nvSpPr>
          <p:cNvPr id="14" name="Shape 11"/>
          <p:cNvSpPr/>
          <p:nvPr/>
        </p:nvSpPr>
        <p:spPr>
          <a:xfrm>
            <a:off x="4572000" y="2660904"/>
            <a:ext cx="1737360" cy="402336"/>
          </a:xfrm>
          <a:prstGeom prst="rect">
            <a:avLst/>
          </a:prstGeom>
          <a:solidFill>
            <a:srgbClr val="2E5FA3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da-DK"/>
          </a:p>
        </p:txBody>
      </p:sp>
      <p:sp>
        <p:nvSpPr>
          <p:cNvPr id="15" name="Shape 12"/>
          <p:cNvSpPr/>
          <p:nvPr/>
        </p:nvSpPr>
        <p:spPr>
          <a:xfrm>
            <a:off x="4389120" y="2752344"/>
            <a:ext cx="228600" cy="228600"/>
          </a:xfrm>
          <a:prstGeom prst="ellipse">
            <a:avLst/>
          </a:prstGeom>
          <a:solidFill>
            <a:srgbClr val="C9A84C"/>
          </a:solidFill>
          <a:ln/>
        </p:spPr>
        <p:txBody>
          <a:bodyPr/>
          <a:lstStyle/>
          <a:p>
            <a:endParaRPr lang="da-DK"/>
          </a:p>
        </p:txBody>
      </p:sp>
      <p:sp>
        <p:nvSpPr>
          <p:cNvPr id="16" name="Text 13"/>
          <p:cNvSpPr/>
          <p:nvPr/>
        </p:nvSpPr>
        <p:spPr>
          <a:xfrm>
            <a:off x="4617720" y="2660904"/>
            <a:ext cx="10972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FFFFFF"/>
                </a:solidFill>
              </a:rPr>
              <a:t>Myndigheds-</a:t>
            </a:r>
            <a:endParaRPr lang="en-US" sz="850" dirty="0"/>
          </a:p>
          <a:p>
            <a:pPr marL="0" indent="0">
              <a:buNone/>
            </a:pPr>
            <a:r>
              <a:rPr lang="en-US" sz="850" b="1" dirty="0">
                <a:solidFill>
                  <a:srgbClr val="FFFFFF"/>
                </a:solidFill>
              </a:rPr>
              <a:t>ansøgning</a:t>
            </a:r>
            <a:endParaRPr lang="en-US" sz="850" dirty="0"/>
          </a:p>
        </p:txBody>
      </p:sp>
      <p:sp>
        <p:nvSpPr>
          <p:cNvPr id="17" name="Text 14"/>
          <p:cNvSpPr/>
          <p:nvPr/>
        </p:nvSpPr>
        <p:spPr>
          <a:xfrm>
            <a:off x="6400800" y="2706624"/>
            <a:ext cx="1828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i="1" dirty="0">
                <a:solidFill>
                  <a:srgbClr val="475569"/>
                </a:solidFill>
              </a:rPr>
              <a:t>Uge 4–6</a:t>
            </a:r>
            <a:endParaRPr lang="en-US" sz="800" dirty="0"/>
          </a:p>
        </p:txBody>
      </p:sp>
      <p:sp>
        <p:nvSpPr>
          <p:cNvPr id="18" name="Shape 15"/>
          <p:cNvSpPr/>
          <p:nvPr/>
        </p:nvSpPr>
        <p:spPr>
          <a:xfrm>
            <a:off x="4572000" y="3191256"/>
            <a:ext cx="2926080" cy="402336"/>
          </a:xfrm>
          <a:prstGeom prst="rect">
            <a:avLst/>
          </a:prstGeom>
          <a:solidFill>
            <a:srgbClr val="C9A84C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da-DK"/>
          </a:p>
        </p:txBody>
      </p:sp>
      <p:sp>
        <p:nvSpPr>
          <p:cNvPr id="19" name="Shape 16"/>
          <p:cNvSpPr/>
          <p:nvPr/>
        </p:nvSpPr>
        <p:spPr>
          <a:xfrm>
            <a:off x="4389120" y="3282696"/>
            <a:ext cx="228600" cy="228600"/>
          </a:xfrm>
          <a:prstGeom prst="ellipse">
            <a:avLst/>
          </a:prstGeom>
          <a:solidFill>
            <a:srgbClr val="C9A84C"/>
          </a:solidFill>
          <a:ln/>
        </p:spPr>
        <p:txBody>
          <a:bodyPr/>
          <a:lstStyle/>
          <a:p>
            <a:endParaRPr lang="da-DK"/>
          </a:p>
        </p:txBody>
      </p:sp>
      <p:sp>
        <p:nvSpPr>
          <p:cNvPr id="20" name="Text 17"/>
          <p:cNvSpPr/>
          <p:nvPr/>
        </p:nvSpPr>
        <p:spPr>
          <a:xfrm>
            <a:off x="4617720" y="3191256"/>
            <a:ext cx="20116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FFFFFF"/>
                </a:solidFill>
              </a:rPr>
              <a:t>Venteperiode</a:t>
            </a:r>
            <a:endParaRPr lang="en-US" sz="850" dirty="0"/>
          </a:p>
          <a:p>
            <a:pPr marL="0" indent="0">
              <a:buNone/>
            </a:pPr>
            <a:r>
              <a:rPr lang="en-US" sz="850" b="1" dirty="0">
                <a:solidFill>
                  <a:srgbClr val="FFFFFF"/>
                </a:solidFill>
              </a:rPr>
              <a:t>(Kommune)</a:t>
            </a:r>
            <a:endParaRPr lang="en-US" sz="850" dirty="0"/>
          </a:p>
        </p:txBody>
      </p:sp>
      <p:sp>
        <p:nvSpPr>
          <p:cNvPr id="21" name="Text 18"/>
          <p:cNvSpPr/>
          <p:nvPr/>
        </p:nvSpPr>
        <p:spPr>
          <a:xfrm>
            <a:off x="7589520" y="3236976"/>
            <a:ext cx="1828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i="1" dirty="0">
                <a:solidFill>
                  <a:srgbClr val="475569"/>
                </a:solidFill>
              </a:rPr>
              <a:t>2–4 mdr.</a:t>
            </a:r>
            <a:endParaRPr lang="en-US" sz="800" dirty="0"/>
          </a:p>
        </p:txBody>
      </p:sp>
      <p:sp>
        <p:nvSpPr>
          <p:cNvPr id="22" name="Shape 19"/>
          <p:cNvSpPr/>
          <p:nvPr/>
        </p:nvSpPr>
        <p:spPr>
          <a:xfrm>
            <a:off x="4572000" y="3721608"/>
            <a:ext cx="1737360" cy="402336"/>
          </a:xfrm>
          <a:prstGeom prst="rect">
            <a:avLst/>
          </a:prstGeom>
          <a:solidFill>
            <a:srgbClr val="2E5FA3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da-DK"/>
          </a:p>
        </p:txBody>
      </p:sp>
      <p:sp>
        <p:nvSpPr>
          <p:cNvPr id="23" name="Shape 20"/>
          <p:cNvSpPr/>
          <p:nvPr/>
        </p:nvSpPr>
        <p:spPr>
          <a:xfrm>
            <a:off x="4389120" y="3813048"/>
            <a:ext cx="228600" cy="228600"/>
          </a:xfrm>
          <a:prstGeom prst="ellipse">
            <a:avLst/>
          </a:prstGeom>
          <a:solidFill>
            <a:srgbClr val="C9A84C"/>
          </a:solidFill>
          <a:ln/>
        </p:spPr>
        <p:txBody>
          <a:bodyPr/>
          <a:lstStyle/>
          <a:p>
            <a:endParaRPr lang="da-DK"/>
          </a:p>
        </p:txBody>
      </p:sp>
      <p:sp>
        <p:nvSpPr>
          <p:cNvPr id="24" name="Text 21"/>
          <p:cNvSpPr/>
          <p:nvPr/>
        </p:nvSpPr>
        <p:spPr>
          <a:xfrm>
            <a:off x="4617720" y="3721608"/>
            <a:ext cx="10972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FFFFFF"/>
                </a:solidFill>
              </a:rPr>
              <a:t>Projektering</a:t>
            </a:r>
            <a:endParaRPr lang="en-US" sz="850" dirty="0"/>
          </a:p>
          <a:p>
            <a:pPr marL="0" indent="0">
              <a:buNone/>
            </a:pPr>
            <a:r>
              <a:rPr lang="en-US" sz="850" b="1" dirty="0">
                <a:solidFill>
                  <a:srgbClr val="FFFFFF"/>
                </a:solidFill>
              </a:rPr>
              <a:t>&amp; Hold</a:t>
            </a:r>
            <a:endParaRPr lang="en-US" sz="850" dirty="0"/>
          </a:p>
        </p:txBody>
      </p:sp>
      <p:sp>
        <p:nvSpPr>
          <p:cNvPr id="25" name="Text 22"/>
          <p:cNvSpPr/>
          <p:nvPr/>
        </p:nvSpPr>
        <p:spPr>
          <a:xfrm>
            <a:off x="6400800" y="3767328"/>
            <a:ext cx="1828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i="1" dirty="0">
                <a:solidFill>
                  <a:srgbClr val="475569"/>
                </a:solidFill>
              </a:rPr>
              <a:t>Løbende</a:t>
            </a:r>
            <a:endParaRPr lang="en-US" sz="800" dirty="0"/>
          </a:p>
        </p:txBody>
      </p:sp>
      <p:sp>
        <p:nvSpPr>
          <p:cNvPr id="26" name="Shape 23"/>
          <p:cNvSpPr/>
          <p:nvPr/>
        </p:nvSpPr>
        <p:spPr>
          <a:xfrm>
            <a:off x="4572000" y="4251960"/>
            <a:ext cx="1737360" cy="402336"/>
          </a:xfrm>
          <a:prstGeom prst="rect">
            <a:avLst/>
          </a:prstGeom>
          <a:solidFill>
            <a:srgbClr val="1B3A6B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da-DK"/>
          </a:p>
        </p:txBody>
      </p:sp>
      <p:sp>
        <p:nvSpPr>
          <p:cNvPr id="27" name="Shape 24"/>
          <p:cNvSpPr/>
          <p:nvPr/>
        </p:nvSpPr>
        <p:spPr>
          <a:xfrm>
            <a:off x="4389120" y="4343400"/>
            <a:ext cx="228600" cy="228600"/>
          </a:xfrm>
          <a:prstGeom prst="ellipse">
            <a:avLst/>
          </a:prstGeom>
          <a:solidFill>
            <a:srgbClr val="C9A84C"/>
          </a:solidFill>
          <a:ln/>
        </p:spPr>
        <p:txBody>
          <a:bodyPr/>
          <a:lstStyle/>
          <a:p>
            <a:endParaRPr lang="da-DK"/>
          </a:p>
        </p:txBody>
      </p:sp>
      <p:sp>
        <p:nvSpPr>
          <p:cNvPr id="28" name="Text 25"/>
          <p:cNvSpPr/>
          <p:nvPr/>
        </p:nvSpPr>
        <p:spPr>
          <a:xfrm>
            <a:off x="4617720" y="4251960"/>
            <a:ext cx="10972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FFFFFF"/>
                </a:solidFill>
              </a:rPr>
              <a:t>Byggestart</a:t>
            </a:r>
            <a:endParaRPr lang="en-US" sz="850" dirty="0"/>
          </a:p>
        </p:txBody>
      </p:sp>
      <p:sp>
        <p:nvSpPr>
          <p:cNvPr id="29" name="Text 26"/>
          <p:cNvSpPr/>
          <p:nvPr/>
        </p:nvSpPr>
        <p:spPr>
          <a:xfrm>
            <a:off x="6400800" y="4297680"/>
            <a:ext cx="1828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i="1" dirty="0">
                <a:solidFill>
                  <a:srgbClr val="475569"/>
                </a:solidFill>
              </a:rPr>
              <a:t>Efter tilladelse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B3A6B"/>
          </a:solidFill>
          <a:ln/>
        </p:spPr>
        <p:txBody>
          <a:bodyPr/>
          <a:lstStyle/>
          <a:p>
            <a:endParaRPr lang="da-DK"/>
          </a:p>
        </p:txBody>
      </p:sp>
      <p:sp>
        <p:nvSpPr>
          <p:cNvPr id="3" name="Shape 1"/>
          <p:cNvSpPr/>
          <p:nvPr/>
        </p:nvSpPr>
        <p:spPr>
          <a:xfrm>
            <a:off x="1371600" y="822960"/>
            <a:ext cx="6400800" cy="3474720"/>
          </a:xfrm>
          <a:prstGeom prst="rect">
            <a:avLst/>
          </a:prstGeom>
          <a:solidFill>
            <a:srgbClr val="1B3A6B">
              <a:alpha val="80000"/>
            </a:srgbClr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da-DK"/>
          </a:p>
        </p:txBody>
      </p:sp>
      <p:sp>
        <p:nvSpPr>
          <p:cNvPr id="4" name="Shape 2"/>
          <p:cNvSpPr/>
          <p:nvPr/>
        </p:nvSpPr>
        <p:spPr>
          <a:xfrm>
            <a:off x="1371600" y="822960"/>
            <a:ext cx="6400800" cy="54864"/>
          </a:xfrm>
          <a:prstGeom prst="rect">
            <a:avLst/>
          </a:prstGeom>
          <a:solidFill>
            <a:srgbClr val="C9A84C"/>
          </a:solidFill>
          <a:ln/>
        </p:spPr>
        <p:txBody>
          <a:bodyPr/>
          <a:lstStyle/>
          <a:p>
            <a:endParaRPr lang="da-DK"/>
          </a:p>
        </p:txBody>
      </p:sp>
      <p:sp>
        <p:nvSpPr>
          <p:cNvPr id="5" name="Text 3"/>
          <p:cNvSpPr/>
          <p:nvPr/>
        </p:nvSpPr>
        <p:spPr>
          <a:xfrm>
            <a:off x="1463040" y="960120"/>
            <a:ext cx="621792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KLAR TIL AT REALISERE</a:t>
            </a:r>
            <a:endParaRPr lang="en-US" sz="2800" dirty="0"/>
          </a:p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DIT BYGGEPROJEKT?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463040" y="2194560"/>
            <a:ext cx="6217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Med ABG ombord får du: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2286000" y="2651760"/>
            <a:ext cx="45720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Skarp pris — bedre end markedet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Fuldt overblik fra A–Z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 års netværk og erfaring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926080" y="3794760"/>
            <a:ext cx="3291840" cy="594360"/>
          </a:xfrm>
          <a:prstGeom prst="rect">
            <a:avLst/>
          </a:prstGeom>
          <a:solidFill>
            <a:srgbClr val="C9A84C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da-DK"/>
          </a:p>
        </p:txBody>
      </p:sp>
      <p:sp>
        <p:nvSpPr>
          <p:cNvPr id="9" name="Text 7"/>
          <p:cNvSpPr/>
          <p:nvPr/>
        </p:nvSpPr>
        <p:spPr>
          <a:xfrm>
            <a:off x="2926080" y="3794760"/>
            <a:ext cx="32918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B3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Kontakt ABG i dag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i="1" dirty="0">
                <a:solidFill>
                  <a:srgbClr val="CADCFC"/>
                </a:solidFill>
              </a:rPr>
              <a:t>ABG Rådgivning &amp; Entrepriseformidling  |  20 års erfaring i byggebranchen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B3A6B"/>
          </a:solidFill>
          <a:ln/>
        </p:spPr>
        <p:txBody>
          <a:bodyPr/>
          <a:lstStyle/>
          <a:p>
            <a:endParaRPr lang="da-DK"/>
          </a:p>
        </p:txBody>
      </p:sp>
      <p:sp>
        <p:nvSpPr>
          <p:cNvPr id="3" name="Text 1"/>
          <p:cNvSpPr/>
          <p:nvPr/>
        </p:nvSpPr>
        <p:spPr>
          <a:xfrm>
            <a:off x="457200" y="0"/>
            <a:ext cx="640080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PRISEKSEMPEL FRA VIRKELIGHEDEN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6675120" y="91440"/>
            <a:ext cx="2286000" cy="777240"/>
          </a:xfrm>
          <a:prstGeom prst="rect">
            <a:avLst/>
          </a:prstGeom>
          <a:solidFill>
            <a:srgbClr val="C9A84C"/>
          </a:solidFill>
          <a:ln/>
        </p:spPr>
        <p:txBody>
          <a:bodyPr/>
          <a:lstStyle/>
          <a:p>
            <a:endParaRPr lang="da-DK"/>
          </a:p>
        </p:txBody>
      </p:sp>
      <p:sp>
        <p:nvSpPr>
          <p:cNvPr id="5" name="Text 3"/>
          <p:cNvSpPr/>
          <p:nvPr/>
        </p:nvSpPr>
        <p:spPr>
          <a:xfrm>
            <a:off x="6675120" y="91440"/>
            <a:ext cx="22860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B3A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42 m²  tilbygning
</a:t>
            </a:r>
            <a:r>
              <a:rPr lang="en-US" sz="750" i="1" dirty="0">
                <a:solidFill>
                  <a:srgbClr val="1B3A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Villa · Halvanden plan · Hovedstaden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274320" y="1115568"/>
            <a:ext cx="8595360" cy="320040"/>
          </a:xfrm>
          <a:prstGeom prst="rect">
            <a:avLst/>
          </a:prstGeom>
          <a:solidFill>
            <a:srgbClr val="2E5FA3"/>
          </a:solidFill>
          <a:ln/>
        </p:spPr>
        <p:txBody>
          <a:bodyPr/>
          <a:lstStyle/>
          <a:p>
            <a:endParaRPr lang="da-DK"/>
          </a:p>
        </p:txBody>
      </p:sp>
      <p:sp>
        <p:nvSpPr>
          <p:cNvPr id="7" name="Text 5"/>
          <p:cNvSpPr/>
          <p:nvPr/>
        </p:nvSpPr>
        <p:spPr>
          <a:xfrm>
            <a:off x="292608" y="1115568"/>
            <a:ext cx="502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Fase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822960" y="1115568"/>
            <a:ext cx="4389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</a:rPr>
              <a:t>Ydelse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5257800" y="1115568"/>
            <a:ext cx="3566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FFFFFF"/>
                </a:solidFill>
              </a:rPr>
              <a:t>Vejledende pris (ex. moms)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274320" y="1463040"/>
            <a:ext cx="8595360" cy="36576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da-DK"/>
          </a:p>
        </p:txBody>
      </p:sp>
      <p:sp>
        <p:nvSpPr>
          <p:cNvPr id="11" name="Shape 9"/>
          <p:cNvSpPr/>
          <p:nvPr/>
        </p:nvSpPr>
        <p:spPr>
          <a:xfrm>
            <a:off x="274320" y="1463040"/>
            <a:ext cx="502920" cy="365760"/>
          </a:xfrm>
          <a:prstGeom prst="rect">
            <a:avLst/>
          </a:prstGeom>
          <a:solidFill>
            <a:srgbClr val="D6E4F0"/>
          </a:solidFill>
          <a:ln/>
        </p:spPr>
        <p:txBody>
          <a:bodyPr/>
          <a:lstStyle/>
          <a:p>
            <a:endParaRPr lang="da-DK"/>
          </a:p>
        </p:txBody>
      </p:sp>
      <p:sp>
        <p:nvSpPr>
          <p:cNvPr id="12" name="Text 10"/>
          <p:cNvSpPr/>
          <p:nvPr/>
        </p:nvSpPr>
        <p:spPr>
          <a:xfrm>
            <a:off x="274320" y="1463040"/>
            <a:ext cx="502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B3A6B"/>
                </a:solidFill>
              </a:rPr>
              <a:t>1–2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822960" y="1499616"/>
            <a:ext cx="43891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E293B"/>
                </a:solidFill>
              </a:rPr>
              <a:t>Indledende møde &amp; budgetskitse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5257800" y="1463040"/>
            <a:ext cx="3566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b="1" dirty="0">
                <a:solidFill>
                  <a:srgbClr val="1B3A6B"/>
                </a:solidFill>
              </a:rPr>
              <a:t>6.000 – 8.000 kr.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274320" y="1828800"/>
            <a:ext cx="8595360" cy="365760"/>
          </a:xfrm>
          <a:prstGeom prst="rect">
            <a:avLst/>
          </a:prstGeom>
          <a:solidFill>
            <a:srgbClr val="EDF2F7"/>
          </a:solidFill>
          <a:ln/>
        </p:spPr>
        <p:txBody>
          <a:bodyPr/>
          <a:lstStyle/>
          <a:p>
            <a:endParaRPr lang="da-DK"/>
          </a:p>
        </p:txBody>
      </p:sp>
      <p:sp>
        <p:nvSpPr>
          <p:cNvPr id="16" name="Shape 14"/>
          <p:cNvSpPr/>
          <p:nvPr/>
        </p:nvSpPr>
        <p:spPr>
          <a:xfrm>
            <a:off x="274320" y="1828800"/>
            <a:ext cx="502920" cy="365760"/>
          </a:xfrm>
          <a:prstGeom prst="rect">
            <a:avLst/>
          </a:prstGeom>
          <a:solidFill>
            <a:srgbClr val="D6E4F0"/>
          </a:solidFill>
          <a:ln/>
        </p:spPr>
        <p:txBody>
          <a:bodyPr/>
          <a:lstStyle/>
          <a:p>
            <a:endParaRPr lang="da-DK"/>
          </a:p>
        </p:txBody>
      </p:sp>
      <p:sp>
        <p:nvSpPr>
          <p:cNvPr id="17" name="Text 15"/>
          <p:cNvSpPr/>
          <p:nvPr/>
        </p:nvSpPr>
        <p:spPr>
          <a:xfrm>
            <a:off x="274320" y="1828800"/>
            <a:ext cx="502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B3A6B"/>
                </a:solidFill>
              </a:rPr>
              <a:t>3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22960" y="1865376"/>
            <a:ext cx="43891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E293B"/>
                </a:solidFill>
              </a:rPr>
              <a:t>Registrering &amp; opmåling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1E293B"/>
                </a:solidFill>
              </a:rPr>
              <a:t>(Matterport, Revit, CAD, 3D-model)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257800" y="1828800"/>
            <a:ext cx="3566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b="1" dirty="0">
                <a:solidFill>
                  <a:srgbClr val="1B3A6B"/>
                </a:solidFill>
              </a:rPr>
              <a:t>15.000 – 18.000 kr.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274320" y="2194560"/>
            <a:ext cx="8595360" cy="36576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da-DK"/>
          </a:p>
        </p:txBody>
      </p:sp>
      <p:sp>
        <p:nvSpPr>
          <p:cNvPr id="21" name="Shape 19"/>
          <p:cNvSpPr/>
          <p:nvPr/>
        </p:nvSpPr>
        <p:spPr>
          <a:xfrm>
            <a:off x="274320" y="2194560"/>
            <a:ext cx="502920" cy="365760"/>
          </a:xfrm>
          <a:prstGeom prst="rect">
            <a:avLst/>
          </a:prstGeom>
          <a:solidFill>
            <a:srgbClr val="D6E4F0"/>
          </a:solidFill>
          <a:ln/>
        </p:spPr>
        <p:txBody>
          <a:bodyPr/>
          <a:lstStyle/>
          <a:p>
            <a:endParaRPr lang="da-DK"/>
          </a:p>
        </p:txBody>
      </p:sp>
      <p:sp>
        <p:nvSpPr>
          <p:cNvPr id="22" name="Text 20"/>
          <p:cNvSpPr/>
          <p:nvPr/>
        </p:nvSpPr>
        <p:spPr>
          <a:xfrm>
            <a:off x="274320" y="2194560"/>
            <a:ext cx="502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B3A6B"/>
                </a:solidFill>
              </a:rPr>
              <a:t>3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822960" y="2231136"/>
            <a:ext cx="43891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E293B"/>
                </a:solidFill>
              </a:rPr>
              <a:t>Skitser (ca. 5 tegninger)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5257800" y="2194560"/>
            <a:ext cx="3566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b="1" dirty="0">
                <a:solidFill>
                  <a:srgbClr val="1B3A6B"/>
                </a:solidFill>
              </a:rPr>
              <a:t>25.000 kr.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274320" y="2560320"/>
            <a:ext cx="8595360" cy="365760"/>
          </a:xfrm>
          <a:prstGeom prst="rect">
            <a:avLst/>
          </a:prstGeom>
          <a:solidFill>
            <a:srgbClr val="EDF2F7"/>
          </a:solidFill>
          <a:ln/>
        </p:spPr>
        <p:txBody>
          <a:bodyPr/>
          <a:lstStyle/>
          <a:p>
            <a:endParaRPr lang="da-DK"/>
          </a:p>
        </p:txBody>
      </p:sp>
      <p:sp>
        <p:nvSpPr>
          <p:cNvPr id="26" name="Shape 24"/>
          <p:cNvSpPr/>
          <p:nvPr/>
        </p:nvSpPr>
        <p:spPr>
          <a:xfrm>
            <a:off x="274320" y="2560320"/>
            <a:ext cx="502920" cy="365760"/>
          </a:xfrm>
          <a:prstGeom prst="rect">
            <a:avLst/>
          </a:prstGeom>
          <a:solidFill>
            <a:srgbClr val="D6E4F0"/>
          </a:solidFill>
          <a:ln/>
        </p:spPr>
        <p:txBody>
          <a:bodyPr/>
          <a:lstStyle/>
          <a:p>
            <a:endParaRPr lang="da-DK"/>
          </a:p>
        </p:txBody>
      </p:sp>
      <p:sp>
        <p:nvSpPr>
          <p:cNvPr id="27" name="Text 25"/>
          <p:cNvSpPr/>
          <p:nvPr/>
        </p:nvSpPr>
        <p:spPr>
          <a:xfrm>
            <a:off x="274320" y="2560320"/>
            <a:ext cx="502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B3A6B"/>
                </a:solidFill>
              </a:rPr>
              <a:t>4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822960" y="2596896"/>
            <a:ext cx="43891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E293B"/>
                </a:solidFill>
              </a:rPr>
              <a:t>Myndighedsbehandling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5257800" y="2560320"/>
            <a:ext cx="3566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b="1" dirty="0">
                <a:solidFill>
                  <a:srgbClr val="1B3A6B"/>
                </a:solidFill>
              </a:rPr>
              <a:t>12.000 – 16.000 kr.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274320" y="2926080"/>
            <a:ext cx="8595360" cy="36576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da-DK"/>
          </a:p>
        </p:txBody>
      </p:sp>
      <p:sp>
        <p:nvSpPr>
          <p:cNvPr id="31" name="Shape 29"/>
          <p:cNvSpPr/>
          <p:nvPr/>
        </p:nvSpPr>
        <p:spPr>
          <a:xfrm>
            <a:off x="274320" y="2926080"/>
            <a:ext cx="502920" cy="365760"/>
          </a:xfrm>
          <a:prstGeom prst="rect">
            <a:avLst/>
          </a:prstGeom>
          <a:solidFill>
            <a:srgbClr val="D6E4F0"/>
          </a:solidFill>
          <a:ln/>
        </p:spPr>
        <p:txBody>
          <a:bodyPr/>
          <a:lstStyle/>
          <a:p>
            <a:endParaRPr lang="da-DK"/>
          </a:p>
        </p:txBody>
      </p:sp>
      <p:sp>
        <p:nvSpPr>
          <p:cNvPr id="32" name="Text 30"/>
          <p:cNvSpPr/>
          <p:nvPr/>
        </p:nvSpPr>
        <p:spPr>
          <a:xfrm>
            <a:off x="274320" y="2926080"/>
            <a:ext cx="502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B3A6B"/>
                </a:solidFill>
              </a:rPr>
              <a:t>5</a:t>
            </a:r>
            <a:endParaRPr lang="en-US" sz="900" dirty="0"/>
          </a:p>
        </p:txBody>
      </p:sp>
      <p:sp>
        <p:nvSpPr>
          <p:cNvPr id="33" name="Text 31"/>
          <p:cNvSpPr/>
          <p:nvPr/>
        </p:nvSpPr>
        <p:spPr>
          <a:xfrm>
            <a:off x="822960" y="2962656"/>
            <a:ext cx="43891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E293B"/>
                </a:solidFill>
              </a:rPr>
              <a:t>Ingeniør / konstruktion &amp; statik</a:t>
            </a:r>
            <a:endParaRPr lang="en-US" sz="900" dirty="0"/>
          </a:p>
        </p:txBody>
      </p:sp>
      <p:sp>
        <p:nvSpPr>
          <p:cNvPr id="34" name="Text 32"/>
          <p:cNvSpPr/>
          <p:nvPr/>
        </p:nvSpPr>
        <p:spPr>
          <a:xfrm>
            <a:off x="5257800" y="2926080"/>
            <a:ext cx="3566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b="1" dirty="0">
                <a:solidFill>
                  <a:srgbClr val="1B3A6B"/>
                </a:solidFill>
              </a:rPr>
              <a:t>40.000 kr.</a:t>
            </a:r>
            <a:endParaRPr lang="en-US" sz="1000" dirty="0"/>
          </a:p>
        </p:txBody>
      </p:sp>
      <p:sp>
        <p:nvSpPr>
          <p:cNvPr id="35" name="Shape 33"/>
          <p:cNvSpPr/>
          <p:nvPr/>
        </p:nvSpPr>
        <p:spPr>
          <a:xfrm>
            <a:off x="274320" y="3291840"/>
            <a:ext cx="8595360" cy="365760"/>
          </a:xfrm>
          <a:prstGeom prst="rect">
            <a:avLst/>
          </a:prstGeom>
          <a:solidFill>
            <a:srgbClr val="EDF2F7"/>
          </a:solidFill>
          <a:ln/>
        </p:spPr>
        <p:txBody>
          <a:bodyPr/>
          <a:lstStyle/>
          <a:p>
            <a:endParaRPr lang="da-DK"/>
          </a:p>
        </p:txBody>
      </p:sp>
      <p:sp>
        <p:nvSpPr>
          <p:cNvPr id="36" name="Shape 34"/>
          <p:cNvSpPr/>
          <p:nvPr/>
        </p:nvSpPr>
        <p:spPr>
          <a:xfrm>
            <a:off x="274320" y="3291840"/>
            <a:ext cx="502920" cy="365760"/>
          </a:xfrm>
          <a:prstGeom prst="rect">
            <a:avLst/>
          </a:prstGeom>
          <a:solidFill>
            <a:srgbClr val="D6E4F0"/>
          </a:solidFill>
          <a:ln/>
        </p:spPr>
        <p:txBody>
          <a:bodyPr/>
          <a:lstStyle/>
          <a:p>
            <a:endParaRPr lang="da-DK"/>
          </a:p>
        </p:txBody>
      </p:sp>
      <p:sp>
        <p:nvSpPr>
          <p:cNvPr id="37" name="Text 35"/>
          <p:cNvSpPr/>
          <p:nvPr/>
        </p:nvSpPr>
        <p:spPr>
          <a:xfrm>
            <a:off x="274320" y="3291840"/>
            <a:ext cx="502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B3A6B"/>
                </a:solidFill>
              </a:rPr>
              <a:t>6</a:t>
            </a:r>
            <a:endParaRPr lang="en-US" sz="900" dirty="0"/>
          </a:p>
        </p:txBody>
      </p:sp>
      <p:sp>
        <p:nvSpPr>
          <p:cNvPr id="38" name="Text 36"/>
          <p:cNvSpPr/>
          <p:nvPr/>
        </p:nvSpPr>
        <p:spPr>
          <a:xfrm>
            <a:off x="822960" y="3328416"/>
            <a:ext cx="43891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E293B"/>
                </a:solidFill>
              </a:rPr>
              <a:t>Geoprøver (3 stk.)</a:t>
            </a:r>
            <a:endParaRPr lang="en-US" sz="900" dirty="0"/>
          </a:p>
        </p:txBody>
      </p:sp>
      <p:sp>
        <p:nvSpPr>
          <p:cNvPr id="39" name="Text 37"/>
          <p:cNvSpPr/>
          <p:nvPr/>
        </p:nvSpPr>
        <p:spPr>
          <a:xfrm>
            <a:off x="5257800" y="3291840"/>
            <a:ext cx="3566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b="1" dirty="0">
                <a:solidFill>
                  <a:srgbClr val="1B3A6B"/>
                </a:solidFill>
              </a:rPr>
              <a:t>10.000 – 12.000 kr.</a:t>
            </a:r>
            <a:endParaRPr lang="en-US" sz="1000" dirty="0"/>
          </a:p>
        </p:txBody>
      </p:sp>
      <p:sp>
        <p:nvSpPr>
          <p:cNvPr id="40" name="Shape 38"/>
          <p:cNvSpPr/>
          <p:nvPr/>
        </p:nvSpPr>
        <p:spPr>
          <a:xfrm>
            <a:off x="274320" y="3657600"/>
            <a:ext cx="8595360" cy="36576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da-DK"/>
          </a:p>
        </p:txBody>
      </p:sp>
      <p:sp>
        <p:nvSpPr>
          <p:cNvPr id="41" name="Shape 39"/>
          <p:cNvSpPr/>
          <p:nvPr/>
        </p:nvSpPr>
        <p:spPr>
          <a:xfrm>
            <a:off x="274320" y="3657600"/>
            <a:ext cx="502920" cy="365760"/>
          </a:xfrm>
          <a:prstGeom prst="rect">
            <a:avLst/>
          </a:prstGeom>
          <a:solidFill>
            <a:srgbClr val="D6E4F0"/>
          </a:solidFill>
          <a:ln/>
        </p:spPr>
        <p:txBody>
          <a:bodyPr/>
          <a:lstStyle/>
          <a:p>
            <a:endParaRPr lang="da-DK"/>
          </a:p>
        </p:txBody>
      </p:sp>
      <p:sp>
        <p:nvSpPr>
          <p:cNvPr id="42" name="Text 40"/>
          <p:cNvSpPr/>
          <p:nvPr/>
        </p:nvSpPr>
        <p:spPr>
          <a:xfrm>
            <a:off x="274320" y="3657600"/>
            <a:ext cx="502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B3A6B"/>
                </a:solidFill>
              </a:rPr>
              <a:t>6</a:t>
            </a:r>
            <a:endParaRPr lang="en-US" sz="900" dirty="0"/>
          </a:p>
        </p:txBody>
      </p:sp>
      <p:sp>
        <p:nvSpPr>
          <p:cNvPr id="43" name="Text 41"/>
          <p:cNvSpPr/>
          <p:nvPr/>
        </p:nvSpPr>
        <p:spPr>
          <a:xfrm>
            <a:off x="822960" y="3694176"/>
            <a:ext cx="43891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E293B"/>
                </a:solidFill>
              </a:rPr>
              <a:t>Landmåler / IBS-attest</a:t>
            </a:r>
            <a:endParaRPr lang="en-US" sz="900" dirty="0"/>
          </a:p>
        </p:txBody>
      </p:sp>
      <p:sp>
        <p:nvSpPr>
          <p:cNvPr id="44" name="Text 42"/>
          <p:cNvSpPr/>
          <p:nvPr/>
        </p:nvSpPr>
        <p:spPr>
          <a:xfrm>
            <a:off x="5257800" y="3657600"/>
            <a:ext cx="3566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b="1" dirty="0">
                <a:solidFill>
                  <a:srgbClr val="1B3A6B"/>
                </a:solidFill>
              </a:rPr>
              <a:t>10.000 – 12.000 kr.</a:t>
            </a:r>
            <a:endParaRPr lang="en-US" sz="1000" dirty="0"/>
          </a:p>
        </p:txBody>
      </p:sp>
      <p:sp>
        <p:nvSpPr>
          <p:cNvPr id="45" name="Shape 43"/>
          <p:cNvSpPr/>
          <p:nvPr/>
        </p:nvSpPr>
        <p:spPr>
          <a:xfrm>
            <a:off x="274320" y="4023360"/>
            <a:ext cx="8595360" cy="365760"/>
          </a:xfrm>
          <a:prstGeom prst="rect">
            <a:avLst/>
          </a:prstGeom>
          <a:solidFill>
            <a:srgbClr val="EDF2F7"/>
          </a:solidFill>
          <a:ln/>
        </p:spPr>
        <p:txBody>
          <a:bodyPr/>
          <a:lstStyle/>
          <a:p>
            <a:endParaRPr lang="da-DK"/>
          </a:p>
        </p:txBody>
      </p:sp>
      <p:sp>
        <p:nvSpPr>
          <p:cNvPr id="46" name="Shape 44"/>
          <p:cNvSpPr/>
          <p:nvPr/>
        </p:nvSpPr>
        <p:spPr>
          <a:xfrm>
            <a:off x="274320" y="4023360"/>
            <a:ext cx="502920" cy="365760"/>
          </a:xfrm>
          <a:prstGeom prst="rect">
            <a:avLst/>
          </a:prstGeom>
          <a:solidFill>
            <a:srgbClr val="D6E4F0"/>
          </a:solidFill>
          <a:ln/>
        </p:spPr>
        <p:txBody>
          <a:bodyPr/>
          <a:lstStyle/>
          <a:p>
            <a:endParaRPr lang="da-DK"/>
          </a:p>
        </p:txBody>
      </p:sp>
      <p:sp>
        <p:nvSpPr>
          <p:cNvPr id="47" name="Text 45"/>
          <p:cNvSpPr/>
          <p:nvPr/>
        </p:nvSpPr>
        <p:spPr>
          <a:xfrm>
            <a:off x="274320" y="4023360"/>
            <a:ext cx="502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B3A6B"/>
                </a:solidFill>
              </a:rPr>
              <a:t>7</a:t>
            </a:r>
            <a:endParaRPr lang="en-US" sz="900" dirty="0"/>
          </a:p>
        </p:txBody>
      </p:sp>
      <p:sp>
        <p:nvSpPr>
          <p:cNvPr id="48" name="Text 46"/>
          <p:cNvSpPr/>
          <p:nvPr/>
        </p:nvSpPr>
        <p:spPr>
          <a:xfrm>
            <a:off x="822960" y="4059936"/>
            <a:ext cx="43891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E293B"/>
                </a:solidFill>
              </a:rPr>
              <a:t>Øvrig projektering</a:t>
            </a:r>
            <a:endParaRPr lang="en-US" sz="900" dirty="0"/>
          </a:p>
        </p:txBody>
      </p:sp>
      <p:sp>
        <p:nvSpPr>
          <p:cNvPr id="49" name="Text 47"/>
          <p:cNvSpPr/>
          <p:nvPr/>
        </p:nvSpPr>
        <p:spPr>
          <a:xfrm>
            <a:off x="5257800" y="4023360"/>
            <a:ext cx="3566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b="1" dirty="0">
                <a:solidFill>
                  <a:srgbClr val="0D7377"/>
                </a:solidFill>
              </a:rPr>
              <a:t>45.000 – 95.000 kr.</a:t>
            </a:r>
            <a:endParaRPr lang="en-US" sz="1000" dirty="0"/>
          </a:p>
        </p:txBody>
      </p:sp>
      <p:sp>
        <p:nvSpPr>
          <p:cNvPr id="50" name="Shape 48"/>
          <p:cNvSpPr/>
          <p:nvPr/>
        </p:nvSpPr>
        <p:spPr>
          <a:xfrm>
            <a:off x="274320" y="4443984"/>
            <a:ext cx="8595360" cy="420624"/>
          </a:xfrm>
          <a:prstGeom prst="rect">
            <a:avLst/>
          </a:prstGeom>
          <a:solidFill>
            <a:srgbClr val="1B3A6B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da-DK"/>
          </a:p>
        </p:txBody>
      </p:sp>
      <p:sp>
        <p:nvSpPr>
          <p:cNvPr id="51" name="Text 49"/>
          <p:cNvSpPr/>
          <p:nvPr/>
        </p:nvSpPr>
        <p:spPr>
          <a:xfrm>
            <a:off x="411480" y="4443984"/>
            <a:ext cx="59436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</a:rPr>
              <a:t>SAMLET VEJLEDENDE RÅDGIVNINGSOMKOSTNING (ex. moms)</a:t>
            </a:r>
            <a:endParaRPr lang="en-US" sz="900" dirty="0"/>
          </a:p>
        </p:txBody>
      </p:sp>
      <p:sp>
        <p:nvSpPr>
          <p:cNvPr id="52" name="Text 50"/>
          <p:cNvSpPr/>
          <p:nvPr/>
        </p:nvSpPr>
        <p:spPr>
          <a:xfrm>
            <a:off x="5760720" y="4443984"/>
            <a:ext cx="29260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b="1" dirty="0">
                <a:solidFill>
                  <a:srgbClr val="C9A84C"/>
                </a:solidFill>
              </a:rPr>
              <a:t>163.000 – 226.000 kr.</a:t>
            </a:r>
            <a:endParaRPr lang="en-US" sz="1200" dirty="0"/>
          </a:p>
        </p:txBody>
      </p:sp>
      <p:sp>
        <p:nvSpPr>
          <p:cNvPr id="53" name="Shape 51"/>
          <p:cNvSpPr/>
          <p:nvPr/>
        </p:nvSpPr>
        <p:spPr>
          <a:xfrm>
            <a:off x="274320" y="4919472"/>
            <a:ext cx="8595360" cy="566928"/>
          </a:xfrm>
          <a:prstGeom prst="rect">
            <a:avLst/>
          </a:prstGeom>
          <a:solidFill>
            <a:srgbClr val="FFF8E7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da-DK"/>
          </a:p>
        </p:txBody>
      </p:sp>
      <p:sp>
        <p:nvSpPr>
          <p:cNvPr id="54" name="Shape 52"/>
          <p:cNvSpPr/>
          <p:nvPr/>
        </p:nvSpPr>
        <p:spPr>
          <a:xfrm>
            <a:off x="274320" y="4919472"/>
            <a:ext cx="54864" cy="566928"/>
          </a:xfrm>
          <a:prstGeom prst="rect">
            <a:avLst/>
          </a:prstGeom>
          <a:solidFill>
            <a:srgbClr val="C9A84C"/>
          </a:solidFill>
          <a:ln/>
        </p:spPr>
        <p:txBody>
          <a:bodyPr/>
          <a:lstStyle/>
          <a:p>
            <a:endParaRPr lang="da-DK"/>
          </a:p>
        </p:txBody>
      </p:sp>
      <p:sp>
        <p:nvSpPr>
          <p:cNvPr id="55" name="Text 53"/>
          <p:cNvSpPr/>
          <p:nvPr/>
        </p:nvSpPr>
        <p:spPr>
          <a:xfrm>
            <a:off x="384048" y="4946904"/>
            <a:ext cx="832104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1B3A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⚠  Bemærk: </a:t>
            </a:r>
            <a:r>
              <a:rPr lang="en-US" sz="850" dirty="0">
                <a:solidFill>
                  <a:srgbClr val="4755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Priserne varierer enormt meget afhængig af den enkelte sag — projektets kompleksitet, størrelse, beliggenhed og særlige forhold spiller alle ind. Ovenstående er udelukkende et eksempel fra virkeligheden og må ikke betragtes som et bindende tilbud.</a:t>
            </a:r>
            <a:endParaRPr lang="en-US" sz="8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B3A6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0"/>
          </a:xfrm>
          <a:prstGeom prst="line">
            <a:avLst/>
          </a:prstGeom>
          <a:noFill/>
          <a:ln w="5080">
            <a:solidFill>
              <a:srgbClr val="2E5FA3"/>
            </a:solidFill>
            <a:prstDash val="solid"/>
          </a:ln>
        </p:spPr>
        <p:txBody>
          <a:bodyPr/>
          <a:lstStyle/>
          <a:p>
            <a:endParaRPr lang="da-DK"/>
          </a:p>
        </p:txBody>
      </p:sp>
      <p:sp>
        <p:nvSpPr>
          <p:cNvPr id="3" name="Shape 1"/>
          <p:cNvSpPr/>
          <p:nvPr/>
        </p:nvSpPr>
        <p:spPr>
          <a:xfrm>
            <a:off x="0" y="640080"/>
            <a:ext cx="9144000" cy="0"/>
          </a:xfrm>
          <a:prstGeom prst="line">
            <a:avLst/>
          </a:prstGeom>
          <a:noFill/>
          <a:ln w="5080">
            <a:solidFill>
              <a:srgbClr val="2E5FA3"/>
            </a:solidFill>
            <a:prstDash val="solid"/>
          </a:ln>
        </p:spPr>
        <p:txBody>
          <a:bodyPr/>
          <a:lstStyle/>
          <a:p>
            <a:endParaRPr lang="da-DK"/>
          </a:p>
        </p:txBody>
      </p:sp>
      <p:sp>
        <p:nvSpPr>
          <p:cNvPr id="4" name="Shape 2"/>
          <p:cNvSpPr/>
          <p:nvPr/>
        </p:nvSpPr>
        <p:spPr>
          <a:xfrm>
            <a:off x="0" y="1280160"/>
            <a:ext cx="9144000" cy="0"/>
          </a:xfrm>
          <a:prstGeom prst="line">
            <a:avLst/>
          </a:prstGeom>
          <a:noFill/>
          <a:ln w="5080">
            <a:solidFill>
              <a:srgbClr val="2E5FA3"/>
            </a:solidFill>
            <a:prstDash val="solid"/>
          </a:ln>
        </p:spPr>
        <p:txBody>
          <a:bodyPr/>
          <a:lstStyle/>
          <a:p>
            <a:endParaRPr lang="da-DK"/>
          </a:p>
        </p:txBody>
      </p:sp>
      <p:sp>
        <p:nvSpPr>
          <p:cNvPr id="5" name="Shape 3"/>
          <p:cNvSpPr/>
          <p:nvPr/>
        </p:nvSpPr>
        <p:spPr>
          <a:xfrm>
            <a:off x="0" y="1920240"/>
            <a:ext cx="9144000" cy="0"/>
          </a:xfrm>
          <a:prstGeom prst="line">
            <a:avLst/>
          </a:prstGeom>
          <a:noFill/>
          <a:ln w="5080">
            <a:solidFill>
              <a:srgbClr val="2E5FA3"/>
            </a:solidFill>
            <a:prstDash val="solid"/>
          </a:ln>
        </p:spPr>
        <p:txBody>
          <a:bodyPr/>
          <a:lstStyle/>
          <a:p>
            <a:endParaRPr lang="da-DK"/>
          </a:p>
        </p:txBody>
      </p:sp>
      <p:sp>
        <p:nvSpPr>
          <p:cNvPr id="6" name="Shape 4"/>
          <p:cNvSpPr/>
          <p:nvPr/>
        </p:nvSpPr>
        <p:spPr>
          <a:xfrm>
            <a:off x="0" y="2560320"/>
            <a:ext cx="9144000" cy="0"/>
          </a:xfrm>
          <a:prstGeom prst="line">
            <a:avLst/>
          </a:prstGeom>
          <a:noFill/>
          <a:ln w="5080">
            <a:solidFill>
              <a:srgbClr val="2E5FA3"/>
            </a:solidFill>
            <a:prstDash val="solid"/>
          </a:ln>
        </p:spPr>
        <p:txBody>
          <a:bodyPr/>
          <a:lstStyle/>
          <a:p>
            <a:endParaRPr lang="da-DK"/>
          </a:p>
        </p:txBody>
      </p:sp>
      <p:sp>
        <p:nvSpPr>
          <p:cNvPr id="7" name="Shape 5"/>
          <p:cNvSpPr/>
          <p:nvPr/>
        </p:nvSpPr>
        <p:spPr>
          <a:xfrm>
            <a:off x="0" y="3200400"/>
            <a:ext cx="9144000" cy="0"/>
          </a:xfrm>
          <a:prstGeom prst="line">
            <a:avLst/>
          </a:prstGeom>
          <a:noFill/>
          <a:ln w="5080">
            <a:solidFill>
              <a:srgbClr val="2E5FA3"/>
            </a:solidFill>
            <a:prstDash val="solid"/>
          </a:ln>
        </p:spPr>
        <p:txBody>
          <a:bodyPr/>
          <a:lstStyle/>
          <a:p>
            <a:endParaRPr lang="da-DK"/>
          </a:p>
        </p:txBody>
      </p:sp>
      <p:sp>
        <p:nvSpPr>
          <p:cNvPr id="8" name="Shape 6"/>
          <p:cNvSpPr/>
          <p:nvPr/>
        </p:nvSpPr>
        <p:spPr>
          <a:xfrm>
            <a:off x="0" y="3840480"/>
            <a:ext cx="9144000" cy="0"/>
          </a:xfrm>
          <a:prstGeom prst="line">
            <a:avLst/>
          </a:prstGeom>
          <a:noFill/>
          <a:ln w="5080">
            <a:solidFill>
              <a:srgbClr val="2E5FA3"/>
            </a:solidFill>
            <a:prstDash val="solid"/>
          </a:ln>
        </p:spPr>
        <p:txBody>
          <a:bodyPr/>
          <a:lstStyle/>
          <a:p>
            <a:endParaRPr lang="da-DK"/>
          </a:p>
        </p:txBody>
      </p:sp>
      <p:sp>
        <p:nvSpPr>
          <p:cNvPr id="9" name="Shape 7"/>
          <p:cNvSpPr/>
          <p:nvPr/>
        </p:nvSpPr>
        <p:spPr>
          <a:xfrm>
            <a:off x="0" y="4480560"/>
            <a:ext cx="9144000" cy="0"/>
          </a:xfrm>
          <a:prstGeom prst="line">
            <a:avLst/>
          </a:prstGeom>
          <a:noFill/>
          <a:ln w="5080">
            <a:solidFill>
              <a:srgbClr val="2E5FA3"/>
            </a:solidFill>
            <a:prstDash val="solid"/>
          </a:ln>
        </p:spPr>
        <p:txBody>
          <a:bodyPr/>
          <a:lstStyle/>
          <a:p>
            <a:endParaRPr lang="da-DK"/>
          </a:p>
        </p:txBody>
      </p:sp>
      <p:sp>
        <p:nvSpPr>
          <p:cNvPr id="10" name="Shape 8"/>
          <p:cNvSpPr/>
          <p:nvPr/>
        </p:nvSpPr>
        <p:spPr>
          <a:xfrm>
            <a:off x="0" y="5120640"/>
            <a:ext cx="9144000" cy="0"/>
          </a:xfrm>
          <a:prstGeom prst="line">
            <a:avLst/>
          </a:prstGeom>
          <a:noFill/>
          <a:ln w="5080">
            <a:solidFill>
              <a:srgbClr val="2E5FA3"/>
            </a:solidFill>
            <a:prstDash val="solid"/>
          </a:ln>
        </p:spPr>
        <p:txBody>
          <a:bodyPr/>
          <a:lstStyle/>
          <a:p>
            <a:endParaRPr lang="da-DK"/>
          </a:p>
        </p:txBody>
      </p:sp>
      <p:sp>
        <p:nvSpPr>
          <p:cNvPr id="11" name="Shape 9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11E3C"/>
          </a:solidFill>
          <a:ln/>
        </p:spPr>
        <p:txBody>
          <a:bodyPr/>
          <a:lstStyle/>
          <a:p>
            <a:endParaRPr lang="da-DK"/>
          </a:p>
        </p:txBody>
      </p:sp>
      <p:sp>
        <p:nvSpPr>
          <p:cNvPr id="12" name="Text 10"/>
          <p:cNvSpPr/>
          <p:nvPr/>
        </p:nvSpPr>
        <p:spPr>
          <a:xfrm>
            <a:off x="457200" y="0"/>
            <a:ext cx="685800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ENTREPRISE — SAMLET ØKONOMI</a:t>
            </a:r>
            <a:endParaRPr lang="en-US" sz="2200" dirty="0"/>
          </a:p>
        </p:txBody>
      </p:sp>
      <p:sp>
        <p:nvSpPr>
          <p:cNvPr id="13" name="Shape 11"/>
          <p:cNvSpPr/>
          <p:nvPr/>
        </p:nvSpPr>
        <p:spPr>
          <a:xfrm>
            <a:off x="6675120" y="91440"/>
            <a:ext cx="2286000" cy="777240"/>
          </a:xfrm>
          <a:prstGeom prst="rect">
            <a:avLst/>
          </a:prstGeom>
          <a:solidFill>
            <a:srgbClr val="C9A84C"/>
          </a:solidFill>
          <a:ln/>
        </p:spPr>
        <p:txBody>
          <a:bodyPr/>
          <a:lstStyle/>
          <a:p>
            <a:endParaRPr lang="da-DK"/>
          </a:p>
        </p:txBody>
      </p:sp>
      <p:sp>
        <p:nvSpPr>
          <p:cNvPr id="14" name="Text 12"/>
          <p:cNvSpPr/>
          <p:nvPr/>
        </p:nvSpPr>
        <p:spPr>
          <a:xfrm>
            <a:off x="6675120" y="91440"/>
            <a:ext cx="22860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B3A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42 m²  tilbygning
</a:t>
            </a:r>
            <a:r>
              <a:rPr lang="en-US" sz="750" i="1" dirty="0">
                <a:solidFill>
                  <a:srgbClr val="1B3A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Villa · Halvanden plan · Hovedstaden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0" y="960120"/>
            <a:ext cx="9144000" cy="45720"/>
          </a:xfrm>
          <a:prstGeom prst="rect">
            <a:avLst/>
          </a:prstGeom>
          <a:solidFill>
            <a:srgbClr val="C9A84C"/>
          </a:solidFill>
          <a:ln/>
        </p:spPr>
        <p:txBody>
          <a:bodyPr/>
          <a:lstStyle/>
          <a:p>
            <a:endParaRPr lang="da-DK"/>
          </a:p>
        </p:txBody>
      </p:sp>
      <p:sp>
        <p:nvSpPr>
          <p:cNvPr id="16" name="Shape 14"/>
          <p:cNvSpPr/>
          <p:nvPr/>
        </p:nvSpPr>
        <p:spPr>
          <a:xfrm>
            <a:off x="274320" y="1097280"/>
            <a:ext cx="2743200" cy="2148840"/>
          </a:xfrm>
          <a:prstGeom prst="rect">
            <a:avLst/>
          </a:prstGeom>
          <a:solidFill>
            <a:srgbClr val="2E5FA3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da-DK"/>
          </a:p>
        </p:txBody>
      </p:sp>
      <p:sp>
        <p:nvSpPr>
          <p:cNvPr id="17" name="Shape 15"/>
          <p:cNvSpPr/>
          <p:nvPr/>
        </p:nvSpPr>
        <p:spPr>
          <a:xfrm>
            <a:off x="274320" y="1097280"/>
            <a:ext cx="2743200" cy="54864"/>
          </a:xfrm>
          <a:prstGeom prst="rect">
            <a:avLst/>
          </a:prstGeom>
          <a:solidFill>
            <a:srgbClr val="D6E4F0"/>
          </a:solidFill>
          <a:ln/>
        </p:spPr>
        <p:txBody>
          <a:bodyPr/>
          <a:lstStyle/>
          <a:p>
            <a:endParaRPr lang="da-DK"/>
          </a:p>
        </p:txBody>
      </p:sp>
      <p:sp>
        <p:nvSpPr>
          <p:cNvPr id="18" name="Text 16"/>
          <p:cNvSpPr/>
          <p:nvPr/>
        </p:nvSpPr>
        <p:spPr>
          <a:xfrm>
            <a:off x="365760" y="1207008"/>
            <a:ext cx="2560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Samlet entreprisepris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365760" y="1572768"/>
            <a:ext cx="2560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Håndværkerhold inkl. bygherreleverancer</a:t>
            </a:r>
            <a:endParaRPr lang="en-US" sz="750" dirty="0"/>
          </a:p>
          <a:p>
            <a:pPr marL="0" indent="0">
              <a:buNone/>
            </a:pPr>
            <a:r>
              <a:rPr lang="en-US" sz="750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(sanitet, fliser, gulve, køkken m.m.)</a:t>
            </a:r>
            <a:endParaRPr lang="en-US" sz="750" dirty="0"/>
          </a:p>
        </p:txBody>
      </p:sp>
      <p:sp>
        <p:nvSpPr>
          <p:cNvPr id="20" name="Text 18"/>
          <p:cNvSpPr/>
          <p:nvPr/>
        </p:nvSpPr>
        <p:spPr>
          <a:xfrm>
            <a:off x="365760" y="2176272"/>
            <a:ext cx="2560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1.850.000 kr.</a:t>
            </a:r>
            <a:endParaRPr lang="en-US" sz="1700" dirty="0"/>
          </a:p>
        </p:txBody>
      </p:sp>
      <p:sp>
        <p:nvSpPr>
          <p:cNvPr id="21" name="Text 19"/>
          <p:cNvSpPr/>
          <p:nvPr/>
        </p:nvSpPr>
        <p:spPr>
          <a:xfrm>
            <a:off x="365760" y="2679192"/>
            <a:ext cx="2560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i="1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inkl. moms</a:t>
            </a:r>
            <a:endParaRPr lang="en-US" sz="800" dirty="0"/>
          </a:p>
        </p:txBody>
      </p:sp>
      <p:sp>
        <p:nvSpPr>
          <p:cNvPr id="22" name="Shape 20"/>
          <p:cNvSpPr/>
          <p:nvPr/>
        </p:nvSpPr>
        <p:spPr>
          <a:xfrm>
            <a:off x="3172968" y="1097280"/>
            <a:ext cx="2743200" cy="2148840"/>
          </a:xfrm>
          <a:prstGeom prst="rect">
            <a:avLst/>
          </a:prstGeom>
          <a:solidFill>
            <a:srgbClr val="2C4A7C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da-DK"/>
          </a:p>
        </p:txBody>
      </p:sp>
      <p:sp>
        <p:nvSpPr>
          <p:cNvPr id="23" name="Shape 21"/>
          <p:cNvSpPr/>
          <p:nvPr/>
        </p:nvSpPr>
        <p:spPr>
          <a:xfrm>
            <a:off x="3172968" y="1097280"/>
            <a:ext cx="2743200" cy="54864"/>
          </a:xfrm>
          <a:prstGeom prst="rect">
            <a:avLst/>
          </a:prstGeom>
          <a:solidFill>
            <a:srgbClr val="D6E4F0"/>
          </a:solidFill>
          <a:ln/>
        </p:spPr>
        <p:txBody>
          <a:bodyPr/>
          <a:lstStyle/>
          <a:p>
            <a:endParaRPr lang="da-DK"/>
          </a:p>
        </p:txBody>
      </p:sp>
      <p:sp>
        <p:nvSpPr>
          <p:cNvPr id="24" name="Text 22"/>
          <p:cNvSpPr/>
          <p:nvPr/>
        </p:nvSpPr>
        <p:spPr>
          <a:xfrm>
            <a:off x="3264408" y="1207008"/>
            <a:ext cx="2560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Oprindeligt budget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3264408" y="1572768"/>
            <a:ext cx="2560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Budgetteret før ABG's forhandling</a:t>
            </a:r>
            <a:endParaRPr lang="en-US" sz="750" dirty="0"/>
          </a:p>
          <a:p>
            <a:pPr marL="0" indent="0">
              <a:buNone/>
            </a:pPr>
            <a:r>
              <a:rPr lang="en-US" sz="750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og holdsammensætning</a:t>
            </a:r>
            <a:endParaRPr lang="en-US" sz="750" dirty="0"/>
          </a:p>
        </p:txBody>
      </p:sp>
      <p:sp>
        <p:nvSpPr>
          <p:cNvPr id="26" name="Text 24"/>
          <p:cNvSpPr/>
          <p:nvPr/>
        </p:nvSpPr>
        <p:spPr>
          <a:xfrm>
            <a:off x="3264408" y="2176272"/>
            <a:ext cx="2560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2.350.500 kr.</a:t>
            </a:r>
            <a:endParaRPr lang="en-US" sz="1700" dirty="0"/>
          </a:p>
        </p:txBody>
      </p:sp>
      <p:sp>
        <p:nvSpPr>
          <p:cNvPr id="27" name="Text 25"/>
          <p:cNvSpPr/>
          <p:nvPr/>
        </p:nvSpPr>
        <p:spPr>
          <a:xfrm>
            <a:off x="3264408" y="2679192"/>
            <a:ext cx="2560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i="1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inkl. moms</a:t>
            </a:r>
            <a:endParaRPr lang="en-US" sz="800" dirty="0"/>
          </a:p>
        </p:txBody>
      </p:sp>
      <p:sp>
        <p:nvSpPr>
          <p:cNvPr id="28" name="Shape 26"/>
          <p:cNvSpPr/>
          <p:nvPr/>
        </p:nvSpPr>
        <p:spPr>
          <a:xfrm>
            <a:off x="6071616" y="1097280"/>
            <a:ext cx="2743200" cy="2148840"/>
          </a:xfrm>
          <a:prstGeom prst="rect">
            <a:avLst/>
          </a:prstGeom>
          <a:solidFill>
            <a:srgbClr val="0D7377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da-DK"/>
          </a:p>
        </p:txBody>
      </p:sp>
      <p:sp>
        <p:nvSpPr>
          <p:cNvPr id="29" name="Shape 27"/>
          <p:cNvSpPr/>
          <p:nvPr/>
        </p:nvSpPr>
        <p:spPr>
          <a:xfrm>
            <a:off x="6071616" y="1097280"/>
            <a:ext cx="2743200" cy="54864"/>
          </a:xfrm>
          <a:prstGeom prst="rect">
            <a:avLst/>
          </a:prstGeom>
          <a:solidFill>
            <a:srgbClr val="A8DADC"/>
          </a:solidFill>
          <a:ln/>
        </p:spPr>
        <p:txBody>
          <a:bodyPr/>
          <a:lstStyle/>
          <a:p>
            <a:endParaRPr lang="da-DK"/>
          </a:p>
        </p:txBody>
      </p:sp>
      <p:sp>
        <p:nvSpPr>
          <p:cNvPr id="30" name="Text 28"/>
          <p:cNvSpPr/>
          <p:nvPr/>
        </p:nvSpPr>
        <p:spPr>
          <a:xfrm>
            <a:off x="6163056" y="1207008"/>
            <a:ext cx="2560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Opnået besparelse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6163056" y="1572768"/>
            <a:ext cx="2560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Dokumenteret resultat for bygherre</a:t>
            </a:r>
            <a:endParaRPr lang="en-US" sz="750" dirty="0"/>
          </a:p>
          <a:p>
            <a:pPr marL="0" indent="0">
              <a:buNone/>
            </a:pPr>
            <a:r>
              <a:rPr lang="en-US" sz="750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gennem ABG's netværk &amp; forhandling</a:t>
            </a:r>
            <a:endParaRPr lang="en-US" sz="750" dirty="0"/>
          </a:p>
        </p:txBody>
      </p:sp>
      <p:sp>
        <p:nvSpPr>
          <p:cNvPr id="32" name="Text 30"/>
          <p:cNvSpPr/>
          <p:nvPr/>
        </p:nvSpPr>
        <p:spPr>
          <a:xfrm>
            <a:off x="6163056" y="2176272"/>
            <a:ext cx="2560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500.500 kr.</a:t>
            </a:r>
            <a:endParaRPr lang="en-US" sz="1700" dirty="0"/>
          </a:p>
        </p:txBody>
      </p:sp>
      <p:sp>
        <p:nvSpPr>
          <p:cNvPr id="33" name="Text 31"/>
          <p:cNvSpPr/>
          <p:nvPr/>
        </p:nvSpPr>
        <p:spPr>
          <a:xfrm>
            <a:off x="6163056" y="2679192"/>
            <a:ext cx="2560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i="1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inkl. moms</a:t>
            </a:r>
            <a:endParaRPr lang="en-US" sz="800" dirty="0"/>
          </a:p>
        </p:txBody>
      </p:sp>
      <p:sp>
        <p:nvSpPr>
          <p:cNvPr id="34" name="Shape 32"/>
          <p:cNvSpPr/>
          <p:nvPr/>
        </p:nvSpPr>
        <p:spPr>
          <a:xfrm>
            <a:off x="274320" y="3429000"/>
            <a:ext cx="8595360" cy="1143000"/>
          </a:xfrm>
          <a:prstGeom prst="rect">
            <a:avLst/>
          </a:prstGeom>
          <a:solidFill>
            <a:srgbClr val="C9A84C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da-DK"/>
          </a:p>
        </p:txBody>
      </p:sp>
      <p:sp>
        <p:nvSpPr>
          <p:cNvPr id="35" name="Shape 33"/>
          <p:cNvSpPr/>
          <p:nvPr/>
        </p:nvSpPr>
        <p:spPr>
          <a:xfrm>
            <a:off x="274320" y="3429000"/>
            <a:ext cx="73152" cy="1143000"/>
          </a:xfrm>
          <a:prstGeom prst="rect">
            <a:avLst/>
          </a:prstGeom>
          <a:solidFill>
            <a:srgbClr val="1B3A6B"/>
          </a:solidFill>
          <a:ln/>
        </p:spPr>
        <p:txBody>
          <a:bodyPr/>
          <a:lstStyle/>
          <a:p>
            <a:endParaRPr lang="da-DK"/>
          </a:p>
        </p:txBody>
      </p:sp>
      <p:pic>
        <p:nvPicPr>
          <p:cNvPr id="3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3630168"/>
            <a:ext cx="502920" cy="502920"/>
          </a:xfrm>
          <a:prstGeom prst="rect">
            <a:avLst/>
          </a:prstGeom>
        </p:spPr>
      </p:pic>
      <p:sp>
        <p:nvSpPr>
          <p:cNvPr id="37" name="Text 34"/>
          <p:cNvSpPr/>
          <p:nvPr/>
        </p:nvSpPr>
        <p:spPr>
          <a:xfrm>
            <a:off x="1005840" y="3493008"/>
            <a:ext cx="5029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100" dirty="0">
                <a:solidFill>
                  <a:srgbClr val="1B3A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ABG HONORAR — ENTREPRISEFORMIDLING</a:t>
            </a:r>
            <a:endParaRPr lang="en-US" sz="900" dirty="0"/>
          </a:p>
        </p:txBody>
      </p:sp>
      <p:sp>
        <p:nvSpPr>
          <p:cNvPr id="38" name="Text 35"/>
          <p:cNvSpPr/>
          <p:nvPr/>
        </p:nvSpPr>
        <p:spPr>
          <a:xfrm>
            <a:off x="1005840" y="3813048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i="1" dirty="0">
                <a:solidFill>
                  <a:srgbClr val="1B3A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5% af samlet entreprisesum — kun betalt ved succesfuld holdsammensætning</a:t>
            </a:r>
            <a:endParaRPr lang="en-US" sz="850" dirty="0"/>
          </a:p>
        </p:txBody>
      </p:sp>
      <p:sp>
        <p:nvSpPr>
          <p:cNvPr id="39" name="Text 36"/>
          <p:cNvSpPr/>
          <p:nvPr/>
        </p:nvSpPr>
        <p:spPr>
          <a:xfrm>
            <a:off x="1005840" y="4114800"/>
            <a:ext cx="5029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1B3A6B"/>
                </a:solidFill>
              </a:rPr>
              <a:t>Besparelse til bygherre: </a:t>
            </a:r>
            <a:r>
              <a:rPr lang="en-US" sz="900" b="1" dirty="0">
                <a:solidFill>
                  <a:srgbClr val="1B3A6B"/>
                </a:solidFill>
              </a:rPr>
              <a:t>500.500 kr.</a:t>
            </a:r>
            <a:r>
              <a:rPr lang="en-US" sz="800" dirty="0">
                <a:solidFill>
                  <a:srgbClr val="1B3A6B"/>
                </a:solidFill>
              </a:rPr>
              <a:t>  —  ABG honorar: </a:t>
            </a:r>
            <a:r>
              <a:rPr lang="en-US" sz="900" b="1" dirty="0">
                <a:solidFill>
                  <a:srgbClr val="1B3A6B"/>
                </a:solidFill>
              </a:rPr>
              <a:t>92.500 kr.</a:t>
            </a:r>
            <a:r>
              <a:rPr lang="en-US" sz="750" i="1" dirty="0">
                <a:solidFill>
                  <a:srgbClr val="1B3A6B"/>
                </a:solidFill>
              </a:rPr>
              <a:t>  inkl. moms</a:t>
            </a:r>
            <a:endParaRPr lang="en-US" sz="800" dirty="0"/>
          </a:p>
        </p:txBody>
      </p:sp>
      <p:sp>
        <p:nvSpPr>
          <p:cNvPr id="40" name="Shape 37"/>
          <p:cNvSpPr/>
          <p:nvPr/>
        </p:nvSpPr>
        <p:spPr>
          <a:xfrm>
            <a:off x="6309360" y="3493008"/>
            <a:ext cx="2377440" cy="960120"/>
          </a:xfrm>
          <a:prstGeom prst="rect">
            <a:avLst/>
          </a:prstGeom>
          <a:solidFill>
            <a:srgbClr val="1B3A6B"/>
          </a:solidFill>
          <a:ln/>
        </p:spPr>
        <p:txBody>
          <a:bodyPr/>
          <a:lstStyle/>
          <a:p>
            <a:endParaRPr lang="da-DK"/>
          </a:p>
        </p:txBody>
      </p:sp>
      <p:sp>
        <p:nvSpPr>
          <p:cNvPr id="41" name="Text 38"/>
          <p:cNvSpPr/>
          <p:nvPr/>
        </p:nvSpPr>
        <p:spPr>
          <a:xfrm>
            <a:off x="6309360" y="3520440"/>
            <a:ext cx="23774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92.500 kr.</a:t>
            </a:r>
            <a:endParaRPr lang="en-US" sz="2000" dirty="0"/>
          </a:p>
        </p:txBody>
      </p:sp>
      <p:sp>
        <p:nvSpPr>
          <p:cNvPr id="42" name="Text 39"/>
          <p:cNvSpPr/>
          <p:nvPr/>
        </p:nvSpPr>
        <p:spPr>
          <a:xfrm>
            <a:off x="6309360" y="4023360"/>
            <a:ext cx="2377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i="1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ABG honorar  inkl. moms</a:t>
            </a:r>
            <a:endParaRPr lang="en-US" sz="750" dirty="0"/>
          </a:p>
        </p:txBody>
      </p:sp>
      <p:sp>
        <p:nvSpPr>
          <p:cNvPr id="43" name="Shape 40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11E3C"/>
          </a:solidFill>
          <a:ln/>
        </p:spPr>
        <p:txBody>
          <a:bodyPr/>
          <a:lstStyle/>
          <a:p>
            <a:endParaRPr lang="da-DK"/>
          </a:p>
        </p:txBody>
      </p:sp>
      <p:sp>
        <p:nvSpPr>
          <p:cNvPr id="44" name="Text 41"/>
          <p:cNvSpPr/>
          <p:nvPr/>
        </p:nvSpPr>
        <p:spPr>
          <a:xfrm>
            <a:off x="274320" y="4754880"/>
            <a:ext cx="859536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i="1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★  Nettobesparelse for bygherre efter ABG honorar: 500.500 – 92.500 = 408.000 kr. inkl. moms  |  Priser er vejledende eksempler fra virkeligheden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570</Words>
  <Application>Microsoft Office PowerPoint</Application>
  <PresentationFormat>Skærmshow (16:9)</PresentationFormat>
  <Paragraphs>143</Paragraphs>
  <Slides>8</Slides>
  <Notes>8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2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8</vt:i4>
      </vt:variant>
    </vt:vector>
  </HeadingPairs>
  <TitlesOfParts>
    <vt:vector size="11" baseType="lpstr">
      <vt:lpstr>Arial</vt:lpstr>
      <vt:lpstr>Georgia</vt:lpstr>
      <vt:lpstr>Office Theme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ABG Rådgivning &amp; Entrepriseformidling</dc:title>
  <dc:subject>PptxGenJS Presentation</dc:subject>
  <dc:creator>PptxGenJS</dc:creator>
  <cp:lastModifiedBy>Anders Gjellerup</cp:lastModifiedBy>
  <cp:revision>2</cp:revision>
  <dcterms:created xsi:type="dcterms:W3CDTF">2026-03-05T13:06:26Z</dcterms:created>
  <dcterms:modified xsi:type="dcterms:W3CDTF">2026-03-06T09:07:43Z</dcterms:modified>
</cp:coreProperties>
</file>